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8"/>
  </p:notesMasterIdLst>
  <p:sldIdLst>
    <p:sldId id="257" r:id="rId2"/>
    <p:sldId id="430" r:id="rId3"/>
    <p:sldId id="424" r:id="rId4"/>
    <p:sldId id="423" r:id="rId5"/>
    <p:sldId id="425" r:id="rId6"/>
    <p:sldId id="426" r:id="rId7"/>
    <p:sldId id="290" r:id="rId8"/>
    <p:sldId id="292" r:id="rId9"/>
    <p:sldId id="427" r:id="rId10"/>
    <p:sldId id="293" r:id="rId11"/>
    <p:sldId id="428" r:id="rId12"/>
    <p:sldId id="429" r:id="rId13"/>
    <p:sldId id="297" r:id="rId14"/>
    <p:sldId id="264" r:id="rId15"/>
    <p:sldId id="262" r:id="rId16"/>
    <p:sldId id="296" r:id="rId17"/>
    <p:sldId id="274" r:id="rId18"/>
    <p:sldId id="298" r:id="rId19"/>
    <p:sldId id="299" r:id="rId20"/>
    <p:sldId id="276" r:id="rId21"/>
    <p:sldId id="300" r:id="rId22"/>
    <p:sldId id="304" r:id="rId23"/>
    <p:sldId id="301" r:id="rId24"/>
    <p:sldId id="305" r:id="rId25"/>
    <p:sldId id="277" r:id="rId26"/>
    <p:sldId id="278" r:id="rId27"/>
    <p:sldId id="279" r:id="rId28"/>
    <p:sldId id="280" r:id="rId29"/>
    <p:sldId id="281" r:id="rId30"/>
    <p:sldId id="321" r:id="rId31"/>
    <p:sldId id="322" r:id="rId32"/>
    <p:sldId id="323" r:id="rId33"/>
    <p:sldId id="324" r:id="rId34"/>
    <p:sldId id="326" r:id="rId35"/>
    <p:sldId id="285" r:id="rId36"/>
    <p:sldId id="286" r:id="rId37"/>
    <p:sldId id="287" r:id="rId38"/>
    <p:sldId id="317" r:id="rId39"/>
    <p:sldId id="318" r:id="rId40"/>
    <p:sldId id="319" r:id="rId41"/>
    <p:sldId id="320" r:id="rId42"/>
    <p:sldId id="327" r:id="rId43"/>
    <p:sldId id="329" r:id="rId44"/>
    <p:sldId id="330" r:id="rId45"/>
    <p:sldId id="331" r:id="rId46"/>
    <p:sldId id="332" r:id="rId47"/>
    <p:sldId id="333" r:id="rId48"/>
    <p:sldId id="334" r:id="rId49"/>
    <p:sldId id="335" r:id="rId50"/>
    <p:sldId id="336" r:id="rId51"/>
    <p:sldId id="328" r:id="rId52"/>
    <p:sldId id="308" r:id="rId53"/>
    <p:sldId id="371" r:id="rId54"/>
    <p:sldId id="372" r:id="rId55"/>
    <p:sldId id="337" r:id="rId56"/>
    <p:sldId id="345" r:id="rId57"/>
    <p:sldId id="346" r:id="rId58"/>
    <p:sldId id="348" r:id="rId59"/>
    <p:sldId id="347" r:id="rId60"/>
    <p:sldId id="369" r:id="rId61"/>
    <p:sldId id="407" r:id="rId62"/>
    <p:sldId id="408" r:id="rId63"/>
    <p:sldId id="409" r:id="rId64"/>
    <p:sldId id="411" r:id="rId65"/>
    <p:sldId id="410" r:id="rId66"/>
    <p:sldId id="413" r:id="rId67"/>
    <p:sldId id="412" r:id="rId68"/>
    <p:sldId id="415" r:id="rId69"/>
    <p:sldId id="416" r:id="rId70"/>
    <p:sldId id="417" r:id="rId71"/>
    <p:sldId id="418" r:id="rId72"/>
    <p:sldId id="419" r:id="rId73"/>
    <p:sldId id="420" r:id="rId74"/>
    <p:sldId id="421" r:id="rId75"/>
    <p:sldId id="422" r:id="rId76"/>
    <p:sldId id="414" r:id="rId77"/>
    <p:sldId id="378" r:id="rId78"/>
    <p:sldId id="399" r:id="rId79"/>
    <p:sldId id="380" r:id="rId80"/>
    <p:sldId id="381" r:id="rId81"/>
    <p:sldId id="362" r:id="rId82"/>
    <p:sldId id="400" r:id="rId83"/>
    <p:sldId id="406" r:id="rId84"/>
    <p:sldId id="385" r:id="rId85"/>
    <p:sldId id="401" r:id="rId86"/>
    <p:sldId id="386" r:id="rId87"/>
    <p:sldId id="387" r:id="rId88"/>
    <p:sldId id="402" r:id="rId89"/>
    <p:sldId id="404" r:id="rId90"/>
    <p:sldId id="403" r:id="rId91"/>
    <p:sldId id="392" r:id="rId92"/>
    <p:sldId id="405" r:id="rId93"/>
    <p:sldId id="395" r:id="rId94"/>
    <p:sldId id="396" r:id="rId95"/>
    <p:sldId id="398" r:id="rId96"/>
    <p:sldId id="289" r:id="rId9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4A3AE-FB29-4751-AAD5-445EEF46EC8B}" type="datetimeFigureOut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D9BA7-05FF-4F28-B868-55306533B4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0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CD1FF4-12CB-4196-A069-43F97F0B1B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5EB7FE-1D93-4CB7-BE4C-F7A0FE119F8C}" type="datetime1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DC1283-D036-43D6-93F8-328AE22DBF73}" type="datetime1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2B7BED-C134-4D59-9382-A79F97E473A1}" type="datetime1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1FF269-74EE-4B88-89F6-1ED2B0645DFF}" type="datetime1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1DAF40-2D26-4E30-B38F-A5CC1DF125FB}" type="datetime1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E96D5-3299-45EC-A783-16CE9162870F}" type="datetime1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8E5F81-B975-4EC1-AE74-AF02071FA9E2}" type="datetime1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966EB-8B8E-4DD0-B63B-4E6FDEB1722A}" type="datetime1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71BD8-422F-4BBE-BD1E-F7544B25FFAA}" type="datetime1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EE6B91-4954-4B16-A327-99AA9B0B323A}" type="datetime1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96015-95BD-4935-9462-95B0C801A68B}" type="datetime1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fld id="{B282F825-80D3-4C9C-AD35-A8AA892672CE}" type="datetime1">
              <a:rPr lang="en-US" smtClean="0"/>
              <a:pPr/>
              <a:t>9/29/2013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winword%20TestSelectionSort.java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MortgageClass.java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MortgageClass.java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hyperlink" Target="winword%20TestMortgageClass.java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362200"/>
            <a:ext cx="5715000" cy="2590800"/>
          </a:xfrm>
        </p:spPr>
        <p:txBody>
          <a:bodyPr/>
          <a:lstStyle/>
          <a:p>
            <a:pPr>
              <a:defRPr/>
            </a:pPr>
            <a:r>
              <a:rPr lang="en-US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JAVA BASICS</a:t>
            </a:r>
            <a:r>
              <a:rPr lang="en-US" sz="9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9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934200" y="5791200"/>
            <a:ext cx="2209800" cy="533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70C0"/>
                </a:solidFill>
                <a:latin typeface="Vivaldi" pitchFamily="66" charset="0"/>
              </a:rPr>
              <a:t>Eng. </a:t>
            </a:r>
            <a:r>
              <a:rPr lang="en-US" sz="2000" b="1" dirty="0" err="1" smtClean="0">
                <a:solidFill>
                  <a:srgbClr val="0070C0"/>
                </a:solidFill>
                <a:latin typeface="Vivaldi" pitchFamily="66" charset="0"/>
              </a:rPr>
              <a:t>Amr</a:t>
            </a:r>
            <a:r>
              <a:rPr lang="en-US" sz="2000" b="1" dirty="0" smtClean="0">
                <a:solidFill>
                  <a:srgbClr val="0070C0"/>
                </a:solidFill>
                <a:latin typeface="Vivaldi" pitchFamily="66" charset="0"/>
              </a:rPr>
              <a:t> Nagy</a:t>
            </a:r>
          </a:p>
        </p:txBody>
      </p:sp>
      <p:pic>
        <p:nvPicPr>
          <p:cNvPr id="2052" name="Picture 5" descr="D:\users\finin\331\javalogo52x8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28600"/>
            <a:ext cx="593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API Editions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800" dirty="0" smtClean="0"/>
              <a:t>Java Standard Edition (J2SE)</a:t>
            </a:r>
          </a:p>
          <a:p>
            <a:pPr lvl="1"/>
            <a:r>
              <a:rPr lang="en-US" sz="2400" dirty="0" smtClean="0">
                <a:ea typeface="+mn-ea"/>
              </a:rPr>
              <a:t>J2SE can be used to develop client-side standalone applications or applets.</a:t>
            </a:r>
          </a:p>
          <a:p>
            <a:r>
              <a:rPr lang="en-US" sz="2800" dirty="0" smtClean="0"/>
              <a:t>Java Enterprise Edition (J2EE)</a:t>
            </a:r>
          </a:p>
          <a:p>
            <a:pPr lvl="1"/>
            <a:r>
              <a:rPr lang="en-US" sz="2400" dirty="0" smtClean="0">
                <a:ea typeface="+mn-ea"/>
              </a:rPr>
              <a:t>J2EE can be used to develop server-side applications such as Java servlets and Java ServerPages.</a:t>
            </a:r>
            <a:r>
              <a:rPr lang="en-US" sz="2500" dirty="0" smtClean="0">
                <a:latin typeface="Palatino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/>
              <a:t>Java Micro Edition (J2ME). </a:t>
            </a:r>
          </a:p>
          <a:p>
            <a:pPr lvl="1"/>
            <a:r>
              <a:rPr lang="en-US" sz="2400" dirty="0" smtClean="0">
                <a:ea typeface="+mn-ea"/>
              </a:rPr>
              <a:t>J2ME can be used to develop applications for mobile devices such as cell phones.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API Editions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800" dirty="0" smtClean="0"/>
              <a:t>Sun releases each version of J2SE with a </a:t>
            </a:r>
            <a:r>
              <a:rPr lang="en-US" sz="2800" i="1" dirty="0" smtClean="0"/>
              <a:t>Java Development Toolkit (JDK).</a:t>
            </a:r>
          </a:p>
          <a:p>
            <a:endParaRPr lang="en-US" sz="2800" i="1" dirty="0" smtClean="0">
              <a:ea typeface="+mn-ea"/>
            </a:endParaRPr>
          </a:p>
          <a:p>
            <a:r>
              <a:rPr lang="en-US" sz="2400" dirty="0" smtClean="0"/>
              <a:t>JDK consists of a set of separate programs for developing and testing Java programs, each of which is invoked from a command line.</a:t>
            </a:r>
            <a:endParaRPr lang="en-US" sz="2400" dirty="0" smtClean="0"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Java IDE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800" dirty="0" smtClean="0"/>
              <a:t>A Java development tool is software that provides an </a:t>
            </a:r>
            <a:r>
              <a:rPr lang="en-US" sz="2800" i="1" dirty="0" smtClean="0"/>
              <a:t>integrated development environment (IDE) for rapidly </a:t>
            </a:r>
            <a:r>
              <a:rPr lang="en-US" sz="2800" dirty="0" smtClean="0"/>
              <a:t>developing Java programs.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Borland JBuilder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NetBeans Open Source by Sun </a:t>
            </a: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Jcreator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rgbClr val="FF0000"/>
                </a:solidFill>
              </a:rPr>
              <a:t>Eclipse Open Source by IBM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rgbClr val="FF0000"/>
                </a:solidFill>
              </a:rPr>
              <a:t>….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Characteristics of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Java Is Simple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Java Is Object-Oriented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Java Is Distributed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Java Is Interpreted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Java Is Robust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Java Is Secure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Java Is Portable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Java's Performance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Java Is Multithreaded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1722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 Simple Java Program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676400" y="2286000"/>
            <a:ext cx="6781800" cy="22860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solidFill>
                  <a:srgbClr val="00B0F0"/>
                </a:solidFill>
                <a:latin typeface="Lucida Console" pitchFamily="49" charset="0"/>
                <a:ea typeface="Times New Roman (Hebrew)"/>
                <a:cs typeface="Times New Roman (Hebrew)"/>
              </a:rPr>
              <a:t>// My First Program!!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public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</a:t>
            </a: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class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HelloWorld {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 </a:t>
            </a: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public static void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main(String[] args){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   System.out.println(</a:t>
            </a:r>
            <a:r>
              <a:rPr lang="en-US" altLang="he-IL" sz="2000" dirty="0">
                <a:solidFill>
                  <a:srgbClr val="00B0F0"/>
                </a:solidFill>
                <a:latin typeface="Lucida Console" pitchFamily="49" charset="0"/>
                <a:ea typeface="Times New Roman (Hebrew)"/>
                <a:cs typeface="Times New Roman (Hebrew)"/>
              </a:rPr>
              <a:t>“Hello World!”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);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 }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}</a:t>
            </a:r>
            <a:endParaRPr lang="en-US" sz="2000" dirty="0">
              <a:latin typeface="Lucida Console" pitchFamily="49" charset="0"/>
              <a:ea typeface="Times New Roman (Hebrew)"/>
              <a:cs typeface="Times New Roman (Hebrew)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Anatomy of a Java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800" dirty="0" smtClean="0"/>
              <a:t>Comments</a:t>
            </a:r>
          </a:p>
          <a:p>
            <a:r>
              <a:rPr lang="en-US" sz="2800" dirty="0" smtClean="0"/>
              <a:t>Package</a:t>
            </a:r>
          </a:p>
          <a:p>
            <a:r>
              <a:rPr lang="en-US" sz="2800" dirty="0" smtClean="0"/>
              <a:t>Reserved words</a:t>
            </a:r>
          </a:p>
          <a:p>
            <a:r>
              <a:rPr lang="en-US" sz="2800" dirty="0" smtClean="0"/>
              <a:t>Modifiers</a:t>
            </a:r>
          </a:p>
          <a:p>
            <a:r>
              <a:rPr lang="en-US" sz="2800" dirty="0" smtClean="0"/>
              <a:t>Statements</a:t>
            </a:r>
          </a:p>
          <a:p>
            <a:r>
              <a:rPr lang="en-US" sz="2800" dirty="0" smtClean="0"/>
              <a:t>Blocks</a:t>
            </a:r>
          </a:p>
          <a:p>
            <a:r>
              <a:rPr lang="en-US" sz="2800" dirty="0" smtClean="0"/>
              <a:t>Classes</a:t>
            </a:r>
          </a:p>
          <a:p>
            <a:r>
              <a:rPr lang="en-US" sz="2800" dirty="0" smtClean="0"/>
              <a:t>Methods</a:t>
            </a:r>
          </a:p>
          <a:p>
            <a:r>
              <a:rPr lang="en-US" sz="2800" dirty="0" smtClean="0"/>
              <a:t>The main method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Naming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400" dirty="0" smtClean="0"/>
              <a:t>Package names: lowercaseforallcomponents </a:t>
            </a:r>
          </a:p>
          <a:p>
            <a:r>
              <a:rPr lang="en-US" sz="2400" dirty="0" smtClean="0"/>
              <a:t>Class and Interface names: CaptializedWithInternalWordsCaptialized </a:t>
            </a:r>
          </a:p>
          <a:p>
            <a:r>
              <a:rPr lang="en-US" sz="2400" dirty="0" smtClean="0"/>
              <a:t>Method names: firstWordLowercaseButInternalWordsCapitalized() </a:t>
            </a:r>
          </a:p>
          <a:p>
            <a:r>
              <a:rPr lang="en-US" sz="2400" dirty="0" smtClean="0"/>
              <a:t>Variable names: firstWordLowercaseButInternalWordsCaptialized </a:t>
            </a:r>
          </a:p>
          <a:p>
            <a:r>
              <a:rPr lang="en-US" sz="2400" dirty="0" smtClean="0"/>
              <a:t>Constants: UPPER_CASE_WITH_UNDERSCORES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Standard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println() places a newline character at the end of whatever is being printed out.</a:t>
            </a:r>
          </a:p>
          <a:p>
            <a:pPr>
              <a:defRPr/>
            </a:pPr>
            <a:r>
              <a:rPr lang="en-US" sz="2800" dirty="0" smtClean="0"/>
              <a:t>The following lines:</a:t>
            </a:r>
          </a:p>
          <a:p>
            <a:pPr lvl="1">
              <a:defRPr/>
            </a:pPr>
            <a:r>
              <a:rPr lang="en-US" sz="1800" dirty="0" smtClean="0">
                <a:latin typeface="Courier New" pitchFamily="49" charset="0"/>
              </a:rPr>
              <a:t>System.out.println(“This is being printed out");</a:t>
            </a:r>
            <a:endParaRPr lang="en-US" sz="1800" dirty="0" smtClean="0"/>
          </a:p>
          <a:p>
            <a:pPr lvl="1">
              <a:buFontTx/>
              <a:buNone/>
              <a:defRPr/>
            </a:pPr>
            <a:r>
              <a:rPr lang="en-US" sz="1800" dirty="0" smtClean="0">
                <a:latin typeface="Courier New" pitchFamily="49" charset="0"/>
              </a:rPr>
              <a:t>	System.out.println(“on two separate lines.");</a:t>
            </a:r>
            <a:endParaRPr lang="en-US" sz="1800" dirty="0" smtClean="0"/>
          </a:p>
          <a:p>
            <a:pPr marL="457200" lvl="1" indent="0">
              <a:buFontTx/>
              <a:buNone/>
              <a:defRPr/>
            </a:pPr>
            <a:r>
              <a:rPr lang="en-US" sz="2400" dirty="0" smtClean="0"/>
              <a:t>results in 2 lines of output.</a:t>
            </a:r>
          </a:p>
          <a:p>
            <a:pPr marL="457200" lvl="1" indent="0">
              <a:buFontTx/>
              <a:buNone/>
              <a:defRPr/>
            </a:pPr>
            <a:endParaRPr lang="en-US" sz="1100" dirty="0" smtClean="0"/>
          </a:p>
          <a:p>
            <a:pPr lvl="1">
              <a:spcBef>
                <a:spcPct val="0"/>
              </a:spcBef>
              <a:defRPr/>
            </a:pPr>
            <a:r>
              <a:rPr lang="en-US" sz="1800" dirty="0" smtClean="0">
                <a:latin typeface="Courier New" pitchFamily="49" charset="0"/>
              </a:rPr>
              <a:t>System.out.print(“These lines will be");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latin typeface="Courier New" pitchFamily="49" charset="0"/>
              </a:rPr>
              <a:t>	System.out.print(“printed on the same line");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pPr eaLnBrk="1" hangingPunct="1"/>
            <a:r>
              <a:rPr lang="en-US" altLang="he-IL" sz="4000" b="1" dirty="0" smtClean="0">
                <a:solidFill>
                  <a:srgbClr val="0070C0"/>
                </a:solidFill>
              </a:rPr>
              <a:t>Identifiers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934200" cy="4724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70C0"/>
                </a:solidFill>
              </a:rPr>
              <a:t>Identifiers</a:t>
            </a:r>
            <a:r>
              <a:rPr lang="en-US" sz="2800" dirty="0" smtClean="0"/>
              <a:t> are the names of variables, methods, classes, packages and interfaces.</a:t>
            </a:r>
          </a:p>
          <a:p>
            <a:pPr eaLnBrk="1" hangingPunct="1"/>
            <a:r>
              <a:rPr lang="en-US" sz="2800" dirty="0" smtClean="0"/>
              <a:t>An identifier is a sequence of characters that consist of letters, digits, underscores (_), and dollar signs ($), must start with a letter, an underscore (_), or a dollar sign ($). </a:t>
            </a:r>
          </a:p>
          <a:p>
            <a:pPr eaLnBrk="1" hangingPunct="1"/>
            <a:r>
              <a:rPr lang="en-US" sz="2800" dirty="0" smtClean="0"/>
              <a:t>It cannot start with a digit. </a:t>
            </a:r>
          </a:p>
          <a:p>
            <a:pPr eaLnBrk="1" hangingPunct="1"/>
            <a:r>
              <a:rPr lang="en-US" sz="2800" dirty="0" smtClean="0"/>
              <a:t>An identifier cannot be a reserved word (</a:t>
            </a:r>
            <a:r>
              <a:rPr lang="en-US" altLang="he-IL" sz="2800" dirty="0" smtClean="0"/>
              <a:t>public, class, static, void, method,…)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0070C0"/>
                </a:solidFill>
              </a:rPr>
              <a:t>Note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eaLnBrk="1" hangingPunct="1"/>
            <a:r>
              <a:rPr lang="en-US" altLang="he-IL" dirty="0" smtClean="0"/>
              <a:t>Java is case sensitive.</a:t>
            </a:r>
          </a:p>
          <a:p>
            <a:pPr eaLnBrk="1" hangingPunct="1"/>
            <a:r>
              <a:rPr lang="en-US" altLang="he-IL" dirty="0" smtClean="0">
                <a:sym typeface="Wingdings" pitchFamily="2" charset="2"/>
              </a:rPr>
              <a:t>File name has to be the same as class name in file.</a:t>
            </a:r>
          </a:p>
          <a:p>
            <a:pPr eaLnBrk="1" hangingPunct="1"/>
            <a:r>
              <a:rPr lang="en-US" altLang="he-IL" dirty="0" smtClean="0">
                <a:sym typeface="Wingdings" pitchFamily="2" charset="2"/>
              </a:rPr>
              <a:t>Need to import necessary class definitions.</a:t>
            </a:r>
            <a:endParaRPr lang="en-US" altLang="he-IL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096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Getting Started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The java Development Kit-JDK 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In order to get started in java programming, one needs to get a recent copy of the java JDK. This can be obtained for free by downloading it from the Sun Microsystems website, </a:t>
            </a:r>
            <a:r>
              <a:rPr lang="en-US" sz="2800" dirty="0" smtClean="0">
                <a:hlinkClick r:id="rId2"/>
              </a:rPr>
              <a:t>http://java.sun.com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Once you download and install this JDK you are ready to get started</a:t>
            </a:r>
            <a:r>
              <a:rPr lang="en-US" sz="2800" dirty="0" smtClean="0"/>
              <a:t>. You need a text editor as well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1467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rgbClr val="0070C0"/>
                </a:solidFill>
              </a:rPr>
              <a:t>Variables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altLang="he-IL" sz="2800" dirty="0" smtClean="0"/>
              <a:t>Each variable must be declared before it is used.  </a:t>
            </a:r>
          </a:p>
          <a:p>
            <a:r>
              <a:rPr lang="en-US" altLang="he-IL" sz="2800" dirty="0" smtClean="0"/>
              <a:t>The declaration allocates a location in memory to hold values of this type.</a:t>
            </a:r>
          </a:p>
          <a:p>
            <a:r>
              <a:rPr lang="en-US" altLang="he-IL" sz="2800" dirty="0" smtClean="0"/>
              <a:t>Variable types can be:</a:t>
            </a:r>
          </a:p>
          <a:p>
            <a:pPr lvl="1"/>
            <a:r>
              <a:rPr lang="en-US" altLang="he-IL" sz="2400" dirty="0" smtClean="0"/>
              <a:t>primitive </a:t>
            </a:r>
          </a:p>
          <a:p>
            <a:pPr lvl="1"/>
            <a:r>
              <a:rPr lang="en-US" altLang="he-IL" sz="2400" dirty="0" smtClean="0"/>
              <a:t>reference to an object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altLang="he-IL" sz="4000" b="1" dirty="0" smtClean="0">
                <a:solidFill>
                  <a:srgbClr val="0070C0"/>
                </a:solidFill>
              </a:rPr>
              <a:t>Variable Declarations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altLang="he-IL" sz="2800" dirty="0" smtClean="0"/>
              <a:t>The syntax of a variable declaration is</a:t>
            </a:r>
          </a:p>
          <a:p>
            <a:pPr>
              <a:buFontTx/>
              <a:buNone/>
            </a:pPr>
            <a:r>
              <a:rPr lang="en-US" altLang="he-IL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data-type variable-name;</a:t>
            </a:r>
          </a:p>
          <a:p>
            <a:r>
              <a:rPr lang="en-US" altLang="he-IL" sz="2800" dirty="0" smtClean="0"/>
              <a:t>Example:</a:t>
            </a:r>
          </a:p>
          <a:p>
            <a:endParaRPr lang="en-US" altLang="he-IL" sz="2800" dirty="0" smtClean="0"/>
          </a:p>
          <a:p>
            <a:pPr lvl="1">
              <a:buNone/>
            </a:pPr>
            <a:endParaRPr lang="en-US" altLang="he-IL" dirty="0" smtClean="0"/>
          </a:p>
          <a:p>
            <a:pPr lvl="1">
              <a:buNone/>
            </a:pPr>
            <a:endParaRPr lang="en-US" altLang="he-IL" sz="2400" dirty="0" smtClean="0"/>
          </a:p>
          <a:p>
            <a:pPr lvl="1"/>
            <a:r>
              <a:rPr lang="en-US" altLang="he-IL" sz="2400" dirty="0" smtClean="0"/>
              <a:t>Assign values: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819400" y="3048000"/>
            <a:ext cx="4267200" cy="3810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int</a:t>
            </a:r>
            <a:r>
              <a:rPr lang="en-US" sz="2000" dirty="0">
                <a:latin typeface="Lucida Console" pitchFamily="49" charset="0"/>
                <a:ea typeface="Times New Roman (Hebrew)"/>
                <a:cs typeface="Times New Roman (Hebrew)"/>
              </a:rPr>
              <a:t> total;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819400" y="3581400"/>
            <a:ext cx="4267200" cy="3810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long</a:t>
            </a:r>
            <a:r>
              <a:rPr lang="en-US" altLang="he-IL" sz="2000" dirty="0">
                <a:latin typeface="Courier New" pitchFamily="49" charset="0"/>
                <a:ea typeface="Times New Roman (Hebrew)"/>
                <a:cs typeface="Times New Roman (Hebrew)"/>
              </a:rPr>
              <a:t> </a:t>
            </a:r>
            <a:r>
              <a:rPr lang="en-US" altLang="he-IL" sz="2000" dirty="0" smtClean="0">
                <a:latin typeface="Lucida Console" pitchFamily="49" charset="0"/>
                <a:ea typeface="Times New Roman (Hebrew)"/>
                <a:cs typeface="Times New Roman (Hebrew)"/>
              </a:rPr>
              <a:t>count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, sum;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19400" y="4953000"/>
            <a:ext cx="4267200" cy="10668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 smtClean="0">
                <a:latin typeface="Lucida Console" pitchFamily="49" charset="0"/>
                <a:ea typeface="Times New Roman (Hebrew)"/>
                <a:cs typeface="Times New Roman (Hebrew)"/>
              </a:rPr>
              <a:t>total 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= </a:t>
            </a:r>
            <a:r>
              <a:rPr lang="en-US" altLang="he-IL" sz="2000" dirty="0" smtClean="0">
                <a:latin typeface="Lucida Console" pitchFamily="49" charset="0"/>
                <a:ea typeface="Times New Roman (Hebrew)"/>
                <a:cs typeface="Times New Roman (Hebrew)"/>
              </a:rPr>
              <a:t>0; 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 smtClean="0">
                <a:latin typeface="Lucida Console" pitchFamily="49" charset="0"/>
                <a:ea typeface="Times New Roman (Hebrew)"/>
                <a:cs typeface="Times New Roman (Hebrew)"/>
              </a:rPr>
              <a:t>count 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= </a:t>
            </a:r>
            <a:r>
              <a:rPr lang="en-US" altLang="he-IL" sz="2000" dirty="0" smtClean="0">
                <a:latin typeface="Lucida Console" pitchFamily="49" charset="0"/>
                <a:ea typeface="Times New Roman (Hebrew)"/>
                <a:cs typeface="Times New Roman (Hebrew)"/>
              </a:rPr>
              <a:t>20, sum=50;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 smtClean="0">
                <a:latin typeface="Lucida Console" pitchFamily="49" charset="0"/>
                <a:ea typeface="Times New Roman (Hebrew)"/>
                <a:cs typeface="Times New Roman (Hebrew)"/>
              </a:rPr>
              <a:t>unitPrice = 57.25;</a:t>
            </a:r>
            <a:endParaRPr lang="en-US" altLang="he-IL" sz="2000" dirty="0">
              <a:latin typeface="Lucida Console" pitchFamily="49" charset="0"/>
              <a:ea typeface="Times New Roman (Hebrew)"/>
              <a:cs typeface="Times New Roman (Hebrew)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819400" y="4114800"/>
            <a:ext cx="4267200" cy="3810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 smtClean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double</a:t>
            </a:r>
            <a:r>
              <a:rPr lang="en-US" altLang="he-IL" sz="2000" dirty="0" smtClean="0">
                <a:latin typeface="Lucida Console" pitchFamily="49" charset="0"/>
                <a:ea typeface="Times New Roman (Hebrew)"/>
                <a:cs typeface="Times New Roman (Hebrew)"/>
              </a:rPr>
              <a:t> unitPrice;</a:t>
            </a:r>
            <a:endParaRPr lang="en-US" sz="2000" dirty="0">
              <a:latin typeface="Lucida Console" pitchFamily="49" charset="0"/>
              <a:ea typeface="Times New Roman (Hebrew)"/>
              <a:cs typeface="Times New Roman (Hebrew)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altLang="he-IL" sz="4000" b="1" dirty="0" smtClean="0">
                <a:solidFill>
                  <a:srgbClr val="0070C0"/>
                </a:solidFill>
              </a:rPr>
              <a:t>Variable Declarations, cont.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800" dirty="0" smtClean="0"/>
              <a:t>Declaring and Initializing in One Step</a:t>
            </a:r>
            <a:endParaRPr lang="en-US" altLang="he-IL" sz="2400" b="1" dirty="0" smtClean="0">
              <a:solidFill>
                <a:srgbClr val="0070C0"/>
              </a:solidFill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590800" y="2362200"/>
            <a:ext cx="4267200" cy="11430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int</a:t>
            </a:r>
            <a:r>
              <a:rPr lang="en-US" sz="2000" dirty="0">
                <a:latin typeface="Lucida Console" pitchFamily="49" charset="0"/>
                <a:ea typeface="Times New Roman (Hebrew)"/>
                <a:cs typeface="Times New Roman (Hebrew)"/>
              </a:rPr>
              <a:t> </a:t>
            </a:r>
            <a:r>
              <a:rPr lang="en-US" sz="2000" dirty="0" smtClean="0">
                <a:latin typeface="Lucida Console" pitchFamily="49" charset="0"/>
                <a:ea typeface="Times New Roman (Hebrew)"/>
                <a:cs typeface="Times New Roman (Hebrew)"/>
              </a:rPr>
              <a:t>total=0;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 smtClean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Long</a:t>
            </a:r>
            <a:r>
              <a:rPr lang="en-US" altLang="he-IL" sz="2000" dirty="0" smtClean="0">
                <a:solidFill>
                  <a:schemeClr val="accent2"/>
                </a:solidFill>
                <a:latin typeface="Courier New" pitchFamily="49" charset="0"/>
                <a:ea typeface="Times New Roman (Hebrew)"/>
                <a:cs typeface="Times New Roman (Hebrew)"/>
              </a:rPr>
              <a:t> </a:t>
            </a:r>
            <a:r>
              <a:rPr lang="en-US" altLang="he-IL" sz="2000" dirty="0" smtClean="0">
                <a:latin typeface="Lucida Console" pitchFamily="49" charset="0"/>
                <a:ea typeface="Times New Roman (Hebrew)"/>
                <a:cs typeface="Times New Roman (Hebrew)"/>
              </a:rPr>
              <a:t>count=20, sum=50;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 smtClean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double</a:t>
            </a:r>
            <a:r>
              <a:rPr lang="en-US" altLang="he-IL" sz="2000" dirty="0" smtClean="0">
                <a:latin typeface="Lucida Console" pitchFamily="49" charset="0"/>
                <a:ea typeface="Times New Roman (Hebrew)"/>
                <a:cs typeface="Times New Roman (Hebrew)"/>
              </a:rPr>
              <a:t> unitPrice = 57.25;</a:t>
            </a:r>
            <a:endParaRPr lang="en-US" sz="2000" dirty="0" smtClean="0">
              <a:latin typeface="Lucida Console" pitchFamily="49" charset="0"/>
              <a:ea typeface="Times New Roman (Hebrew)"/>
              <a:cs typeface="Times New Roman (Hebrew)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477000" cy="1143000"/>
          </a:xfrm>
        </p:spPr>
        <p:txBody>
          <a:bodyPr/>
          <a:lstStyle/>
          <a:p>
            <a:r>
              <a:rPr lang="en-US" altLang="he-IL" sz="4000" b="1" dirty="0" smtClean="0">
                <a:solidFill>
                  <a:srgbClr val="0070C0"/>
                </a:solidFill>
              </a:rPr>
              <a:t>Variable Declaration Example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676400" y="1905000"/>
            <a:ext cx="6858000" cy="43434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Fixed Miriam Transparent"/>
                <a:cs typeface="Fixed Miriam Transparent"/>
              </a:rPr>
              <a:t>public class</a:t>
            </a: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 DeclarationExample {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	</a:t>
            </a: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Fixed Miriam Transparent"/>
                <a:cs typeface="Fixed Miriam Transparent"/>
              </a:rPr>
              <a:t>public static void</a:t>
            </a: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 main (String[] args) {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	  </a:t>
            </a: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Fixed Miriam Transparent"/>
                <a:cs typeface="Fixed Miriam Transparent"/>
              </a:rPr>
              <a:t>int</a:t>
            </a: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 weeks = 14;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	  </a:t>
            </a: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Fixed Miriam Transparent"/>
                <a:cs typeface="Fixed Miriam Transparent"/>
              </a:rPr>
              <a:t>long</a:t>
            </a: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 numberOfStudents = 120;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	  </a:t>
            </a: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Fixed Miriam Transparent"/>
                <a:cs typeface="Fixed Miriam Transparent"/>
              </a:rPr>
              <a:t>double</a:t>
            </a: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 averageFinalGrade = 78.6;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	  </a:t>
            </a: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char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ch=‘a’;</a:t>
            </a:r>
            <a:endParaRPr lang="en-US" altLang="he-IL" sz="2000" dirty="0">
              <a:latin typeface="Lucida Console" pitchFamily="49" charset="0"/>
              <a:ea typeface="Fixed Miriam Transparent"/>
              <a:cs typeface="Fixed Miriam Transparent"/>
            </a:endParaRP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    System.out.println(weeks);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    System.out.println(numberOfStudents);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    System.out.println(averageFinalGrade);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	  System.out.println(ch);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  }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Fixed Miriam Transparent"/>
                <a:cs typeface="Fixed Miriam Transparent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endParaRPr lang="en-US" sz="2000" dirty="0">
              <a:latin typeface="Lucida Console" pitchFamily="49" charset="0"/>
              <a:ea typeface="Times New Roman (Hebrew)"/>
              <a:cs typeface="Times New Roman (Hebrew)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altLang="he-IL" sz="4000" b="1" dirty="0" smtClean="0">
                <a:solidFill>
                  <a:srgbClr val="0070C0"/>
                </a:solidFill>
              </a:rPr>
              <a:t>Constants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858000" cy="4525963"/>
          </a:xfrm>
        </p:spPr>
        <p:txBody>
          <a:bodyPr/>
          <a:lstStyle/>
          <a:p>
            <a:r>
              <a:rPr lang="en-US" altLang="he-IL" sz="2800" dirty="0" smtClean="0"/>
              <a:t>We may declare that a variable is a constant and its value may never change.</a:t>
            </a:r>
          </a:p>
          <a:p>
            <a:pPr>
              <a:buNone/>
            </a:pPr>
            <a:r>
              <a:rPr lang="en-US" altLang="he-IL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altLang="he-IL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final datatype CONSTANTNAME = VALUE;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1905000" y="3657600"/>
            <a:ext cx="6019800" cy="7620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</a:t>
            </a: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final double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PI = 3.14159;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</a:t>
            </a: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final int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CHINA_OLYMPICS_YEAR = 2008;</a:t>
            </a:r>
            <a:endParaRPr lang="en-US" sz="2000" dirty="0">
              <a:latin typeface="Lucida Console" pitchFamily="49" charset="0"/>
              <a:ea typeface="Times New Roman (Hebrew)"/>
              <a:cs typeface="Times New Roman (Hebrew)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133600" y="3048000"/>
            <a:ext cx="5867400" cy="76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e-IL" sz="4400" b="1" dirty="0" smtClean="0">
                <a:solidFill>
                  <a:srgbClr val="0070C0"/>
                </a:solidFill>
              </a:rPr>
              <a:t>Primitive Data Types</a:t>
            </a:r>
            <a:endParaRPr lang="en-US" sz="4400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172200" cy="1143000"/>
          </a:xfrm>
        </p:spPr>
        <p:txBody>
          <a:bodyPr/>
          <a:lstStyle/>
          <a:p>
            <a:r>
              <a:rPr lang="en-US" altLang="he-IL" sz="4000" b="1" dirty="0" smtClean="0">
                <a:solidFill>
                  <a:srgbClr val="0070C0"/>
                </a:solidFill>
              </a:rPr>
              <a:t>Integers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altLang="he-IL" sz="2800" dirty="0" smtClean="0"/>
              <a:t>There are four integer data types, They differ by the amount of memory used to store them.</a:t>
            </a:r>
            <a:endParaRPr lang="en-US" sz="2800" dirty="0" smtClean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1905000" y="2895600"/>
          <a:ext cx="6858000" cy="3444240"/>
        </p:xfrm>
        <a:graphic>
          <a:graphicData uri="http://schemas.openxmlformats.org/drawingml/2006/table">
            <a:tbl>
              <a:tblPr/>
              <a:tblGrid>
                <a:gridCol w="1431856"/>
                <a:gridCol w="1431856"/>
                <a:gridCol w="3994288"/>
              </a:tblGrid>
              <a:tr h="3787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Value Range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</a:tr>
              <a:tr h="728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byte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-127 … 128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short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16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-32768 … 32767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int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32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about 9 decimal digits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 long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about 18 decimal digits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Floating Point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altLang="he-IL" sz="2800" dirty="0" smtClean="0"/>
              <a:t>There are two floating point types.</a:t>
            </a:r>
            <a:endParaRPr lang="en-US" sz="2800" dirty="0" smtClean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1676400" y="2590800"/>
          <a:ext cx="7086600" cy="2127250"/>
        </p:xfrm>
        <a:graphic>
          <a:graphicData uri="http://schemas.openxmlformats.org/drawingml/2006/table">
            <a:tbl>
              <a:tblPr/>
              <a:tblGrid>
                <a:gridCol w="1463675"/>
                <a:gridCol w="1463675"/>
                <a:gridCol w="2101850"/>
                <a:gridCol w="20574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Range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(decimal digits)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Precision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(decimal digits)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double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he-I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308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 (Hebrew)" pitchFamily="18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 (Hebrew)" pitchFamily="18" charset="-79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altLang="he-IL" sz="4000" b="1" dirty="0" smtClean="0">
                <a:solidFill>
                  <a:srgbClr val="0070C0"/>
                </a:solidFill>
              </a:rPr>
              <a:t>Characters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altLang="he-IL" sz="2800" dirty="0" smtClean="0"/>
              <a:t>A</a:t>
            </a:r>
            <a:r>
              <a:rPr lang="en-US" altLang="he-IL" sz="2800" dirty="0" smtClean="0">
                <a:latin typeface="Courier New" pitchFamily="49" charset="0"/>
              </a:rPr>
              <a:t> </a:t>
            </a:r>
            <a:r>
              <a:rPr lang="en-US" altLang="he-IL" sz="2800" dirty="0" smtClean="0">
                <a:solidFill>
                  <a:srgbClr val="0070C0"/>
                </a:solidFill>
                <a:latin typeface="Lucida Console" pitchFamily="49" charset="0"/>
              </a:rPr>
              <a:t>char</a:t>
            </a:r>
            <a:r>
              <a:rPr lang="en-US" altLang="he-IL" sz="2800" dirty="0" smtClean="0">
                <a:latin typeface="Courier New" pitchFamily="49" charset="0"/>
              </a:rPr>
              <a:t> </a:t>
            </a:r>
            <a:r>
              <a:rPr lang="en-US" altLang="he-IL" sz="2800" dirty="0" smtClean="0"/>
              <a:t>value stores a single character from the Unicode character set.</a:t>
            </a:r>
          </a:p>
          <a:p>
            <a:r>
              <a:rPr lang="en-US" altLang="he-IL" sz="2800" dirty="0" smtClean="0"/>
              <a:t>A character set is an ordered list of characters and symbols.</a:t>
            </a:r>
          </a:p>
          <a:p>
            <a:pPr lvl="1"/>
            <a:r>
              <a:rPr lang="en-US" altLang="he-IL" dirty="0" smtClean="0"/>
              <a:t>‘A’, ‘B’, ‘C’, … , ‘a’, ‘b’, … ,‘0’, ‘1’, … , ‘$’, …</a:t>
            </a:r>
          </a:p>
          <a:p>
            <a:r>
              <a:rPr lang="en-US" altLang="he-IL" sz="2800" dirty="0" smtClean="0"/>
              <a:t>The Unicode character set uses 16 bits (2 bytes) per character.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altLang="he-IL" sz="4000" b="1" dirty="0" smtClean="0">
                <a:solidFill>
                  <a:srgbClr val="0070C0"/>
                </a:solidFill>
              </a:rPr>
              <a:t>Boolean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705600" cy="4525963"/>
          </a:xfrm>
        </p:spPr>
        <p:txBody>
          <a:bodyPr/>
          <a:lstStyle/>
          <a:p>
            <a:r>
              <a:rPr lang="en-US" altLang="he-IL" sz="2800" dirty="0" smtClean="0"/>
              <a:t>A</a:t>
            </a:r>
            <a:r>
              <a:rPr lang="en-US" altLang="he-IL" sz="2800" dirty="0" smtClean="0">
                <a:latin typeface="Courier New" pitchFamily="49" charset="0"/>
              </a:rPr>
              <a:t> </a:t>
            </a:r>
            <a:r>
              <a:rPr lang="en-US" altLang="he-IL" sz="2800" dirty="0" smtClean="0">
                <a:solidFill>
                  <a:srgbClr val="0070C0"/>
                </a:solidFill>
                <a:latin typeface="Lucida Console" pitchFamily="49" charset="0"/>
              </a:rPr>
              <a:t>boolean</a:t>
            </a:r>
            <a:r>
              <a:rPr lang="en-US" altLang="he-IL" sz="2800" dirty="0" smtClean="0">
                <a:latin typeface="Courier New" pitchFamily="49" charset="0"/>
              </a:rPr>
              <a:t> </a:t>
            </a:r>
            <a:r>
              <a:rPr lang="en-US" altLang="he-IL" sz="2800" dirty="0" smtClean="0"/>
              <a:t>value represents a true/false condition.</a:t>
            </a:r>
          </a:p>
          <a:p>
            <a:r>
              <a:rPr lang="en-US" altLang="he-IL" sz="2800" dirty="0" smtClean="0"/>
              <a:t> The reserved words</a:t>
            </a:r>
            <a:r>
              <a:rPr lang="en-US" altLang="he-IL" sz="2800" dirty="0" smtClean="0">
                <a:latin typeface="Courier New" pitchFamily="49" charset="0"/>
              </a:rPr>
              <a:t> </a:t>
            </a:r>
            <a:r>
              <a:rPr lang="en-US" altLang="he-IL" sz="2800" dirty="0" smtClean="0">
                <a:solidFill>
                  <a:srgbClr val="0070C0"/>
                </a:solidFill>
                <a:latin typeface="Lucida Console" pitchFamily="49" charset="0"/>
              </a:rPr>
              <a:t>true</a:t>
            </a:r>
            <a:r>
              <a:rPr lang="en-US" altLang="he-IL" sz="2800" dirty="0" smtClean="0">
                <a:latin typeface="Courier New" pitchFamily="49" charset="0"/>
              </a:rPr>
              <a:t> </a:t>
            </a:r>
            <a:r>
              <a:rPr lang="en-US" altLang="he-IL" sz="2800" dirty="0" smtClean="0"/>
              <a:t>and</a:t>
            </a:r>
            <a:r>
              <a:rPr lang="en-US" altLang="he-IL" sz="2800" dirty="0" smtClean="0">
                <a:latin typeface="Courier New" pitchFamily="49" charset="0"/>
              </a:rPr>
              <a:t> </a:t>
            </a:r>
            <a:r>
              <a:rPr lang="en-US" altLang="he-IL" sz="2800" dirty="0" smtClean="0">
                <a:solidFill>
                  <a:srgbClr val="0070C0"/>
                </a:solidFill>
                <a:latin typeface="Lucida Console" pitchFamily="49" charset="0"/>
              </a:rPr>
              <a:t>false</a:t>
            </a:r>
            <a:r>
              <a:rPr lang="en-US" altLang="he-IL" sz="2800" dirty="0" smtClean="0">
                <a:latin typeface="Courier New" pitchFamily="49" charset="0"/>
              </a:rPr>
              <a:t> </a:t>
            </a:r>
            <a:r>
              <a:rPr lang="en-US" altLang="he-IL" sz="2800" dirty="0" smtClean="0"/>
              <a:t>are the only valid values for a boolean type.</a:t>
            </a:r>
          </a:p>
          <a:p>
            <a:r>
              <a:rPr lang="en-US" altLang="he-IL" sz="2800" dirty="0" smtClean="0"/>
              <a:t>The boolean type uses one bit.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096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To run java program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Java instructions need to translated into an intermediate language called </a:t>
            </a:r>
            <a:r>
              <a:rPr lang="en-US" sz="2800" dirty="0" err="1" smtClean="0"/>
              <a:t>bytecode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Then the </a:t>
            </a:r>
            <a:r>
              <a:rPr lang="en-US" sz="2800" dirty="0" err="1" smtClean="0"/>
              <a:t>bytecode</a:t>
            </a:r>
            <a:r>
              <a:rPr lang="en-US" sz="2800" dirty="0" smtClean="0"/>
              <a:t> is interrupted into a particular machine language (Object code)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altLang="he-IL" sz="4000" b="1" dirty="0" smtClean="0">
                <a:solidFill>
                  <a:srgbClr val="0070C0"/>
                </a:solidFill>
              </a:rPr>
              <a:t>Numeric Type Conversion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algn="just">
              <a:buFont typeface="Monotype Sorts" pitchFamily="2" charset="2"/>
              <a:buNone/>
            </a:pPr>
            <a:r>
              <a:rPr lang="en-US" altLang="he-IL" sz="2800" dirty="0" smtClean="0"/>
              <a:t>Consider the following statements:</a:t>
            </a:r>
          </a:p>
          <a:p>
            <a:pPr algn="just">
              <a:spcBef>
                <a:spcPct val="100000"/>
              </a:spcBef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byte i = 100;</a:t>
            </a:r>
          </a:p>
          <a:p>
            <a:pPr algn="just"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long k = i * 3 + 4;</a:t>
            </a:r>
          </a:p>
          <a:p>
            <a:pPr algn="just">
              <a:buFont typeface="Monotype Sorts" pitchFamily="2" charset="2"/>
              <a:buNone/>
            </a:pPr>
            <a:r>
              <a:rPr lang="en-US" sz="2400" dirty="0" smtClean="0">
                <a:latin typeface="Courier New" pitchFamily="49" charset="0"/>
              </a:rPr>
              <a:t>double d = i * 3.1 + k / 2;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altLang="he-IL" sz="4000" b="1" dirty="0" smtClean="0">
                <a:solidFill>
                  <a:srgbClr val="0070C0"/>
                </a:solidFill>
              </a:rPr>
              <a:t>Conversion Rules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altLang="he-IL" sz="2800" dirty="0" smtClean="0"/>
              <a:t>When performing a binary operation involving two operands of different types, Java automatically converts the operand based on the following rules:</a:t>
            </a:r>
          </a:p>
          <a:p>
            <a:pPr lvl="1"/>
            <a:r>
              <a:rPr lang="en-US" altLang="he-IL" sz="2400" dirty="0" smtClean="0"/>
              <a:t>If one of the operands is double, the other is converted into double.</a:t>
            </a:r>
          </a:p>
          <a:p>
            <a:pPr lvl="1"/>
            <a:r>
              <a:rPr lang="en-US" altLang="he-IL" sz="2400" dirty="0" smtClean="0"/>
              <a:t>Otherwise, if one of the operands is float, the other is converted into float.</a:t>
            </a:r>
          </a:p>
          <a:p>
            <a:pPr lvl="1"/>
            <a:r>
              <a:rPr lang="en-US" altLang="he-IL" sz="2400" dirty="0" smtClean="0"/>
              <a:t>Otherwise, if one of the operands is long, the other is converted into long.</a:t>
            </a:r>
          </a:p>
          <a:p>
            <a:pPr lvl="1"/>
            <a:r>
              <a:rPr lang="en-US" altLang="he-IL" sz="2400" dirty="0" smtClean="0"/>
              <a:t>Otherwise, both operands are converted into int.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e-IL" sz="4000" b="1" dirty="0" smtClean="0">
                <a:solidFill>
                  <a:srgbClr val="0070C0"/>
                </a:solidFill>
              </a:rPr>
              <a:t>Type Casting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he-IL" sz="2800" dirty="0" smtClean="0"/>
              <a:t>Implicit casting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</a:rPr>
              <a:t>double d = 3; (type widening)</a:t>
            </a:r>
            <a:endParaRPr lang="en-US" sz="2800" dirty="0" smtClean="0">
              <a:latin typeface="Courier New" pitchFamily="49" charset="0"/>
            </a:endParaRP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endParaRPr lang="en-US" sz="2800" dirty="0" smtClean="0">
              <a:latin typeface="Courier New" pitchFamily="49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he-IL" sz="2800" dirty="0" smtClean="0"/>
              <a:t>Explicit casting</a:t>
            </a:r>
          </a:p>
          <a:p>
            <a:pPr lvl="1"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int i = (int)3.0; (type narrowing)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int i = (int)3.9; (Fraction part is </a:t>
            </a:r>
            <a:r>
              <a:rPr lang="en-US" sz="1600" dirty="0" smtClean="0">
                <a:latin typeface="Courier New" pitchFamily="49" charset="0"/>
              </a:rPr>
              <a:t>truncated) </a:t>
            </a:r>
          </a:p>
          <a:p>
            <a:pPr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he-IL" sz="2800" dirty="0" smtClean="0"/>
              <a:t>	</a:t>
            </a:r>
          </a:p>
          <a:p>
            <a:pPr algn="just">
              <a:lnSpc>
                <a:spcPct val="90000"/>
              </a:lnSpc>
            </a:pPr>
            <a:r>
              <a:rPr lang="en-US" altLang="he-IL" sz="2800" dirty="0" smtClean="0"/>
              <a:t>What is wrong?	</a:t>
            </a:r>
            <a:r>
              <a:rPr lang="en-US" altLang="he-IL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 = 5 / 2.0;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altLang="he-IL" sz="4000" b="1" dirty="0" smtClean="0">
                <a:solidFill>
                  <a:srgbClr val="0070C0"/>
                </a:solidFill>
              </a:rPr>
              <a:t>Data Type Conversion Examples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1676400" y="1752600"/>
            <a:ext cx="6324600" cy="32766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double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f, x;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int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j;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f = 5; 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f = 5.0 / 2;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f = x * j;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f = 5 / 2;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f = (</a:t>
            </a: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float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) j / 5;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j = (</a:t>
            </a: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int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) f;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j = (</a:t>
            </a: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int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) 5.0 / 2.0;</a:t>
            </a:r>
            <a:endParaRPr lang="en-US" sz="2000" dirty="0">
              <a:latin typeface="Lucida Console" pitchFamily="49" charset="0"/>
              <a:ea typeface="Times New Roman (Hebrew)"/>
              <a:cs typeface="Times New Roman (Hebrew)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133600" y="3048000"/>
            <a:ext cx="5867400" cy="76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he-IL" sz="4400" b="1" dirty="0" smtClean="0">
                <a:solidFill>
                  <a:srgbClr val="0070C0"/>
                </a:solidFill>
              </a:rPr>
              <a:t>Operators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Basic Arithmetic Operators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1981200" y="1981200"/>
          <a:ext cx="6248400" cy="4191000"/>
        </p:xfrm>
        <a:graphic>
          <a:graphicData uri="http://schemas.openxmlformats.org/drawingml/2006/table">
            <a:tbl>
              <a:tblPr/>
              <a:tblGrid>
                <a:gridCol w="1295400"/>
                <a:gridCol w="1600200"/>
                <a:gridCol w="990600"/>
                <a:gridCol w="2362200"/>
              </a:tblGrid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Operator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Meaning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Example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= cost + tax;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Subtraction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 = total – tax;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Multiplication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tax = cost * rate;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Division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salePrice = original / 2;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Modulus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remainder = value % 5;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Combined Assignment Operators</a:t>
            </a:r>
          </a:p>
        </p:txBody>
      </p:sp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1676400" y="1524000"/>
          <a:ext cx="6629399" cy="4759960"/>
        </p:xfrm>
        <a:graphic>
          <a:graphicData uri="http://schemas.openxmlformats.org/drawingml/2006/table">
            <a:tbl>
              <a:tblPr/>
              <a:tblGrid>
                <a:gridCol w="1894114"/>
                <a:gridCol w="1124629"/>
                <a:gridCol w="1243013"/>
                <a:gridCol w="2367643"/>
              </a:tblGrid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Operator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Example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Equivalent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Value of variable after operation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+=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estigeElite" charset="0"/>
                        </a:rPr>
                        <a:t>x += 5;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estigeElite" charset="0"/>
                        </a:rPr>
                        <a:t>x = x + 5;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old value of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plus 5.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-=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estigeElite" charset="0"/>
                        </a:rPr>
                        <a:t>y -= 2;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estigeElite" charset="0"/>
                        </a:rPr>
                        <a:t>y = y – 2;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old value of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minus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*=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estigeElite" charset="0"/>
                        </a:rPr>
                        <a:t>z *= 10;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estigeElite" charset="0"/>
                        </a:rPr>
                        <a:t>z = z * 10;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old value of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times 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/=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estigeElite" charset="0"/>
                        </a:rPr>
                        <a:t>a /= b;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estigeElite" charset="0"/>
                        </a:rPr>
                        <a:t>a = a / b;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old value of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divided by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%=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estigeElite" charset="0"/>
                        </a:rPr>
                        <a:t>c %= 3;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restigeElite" charset="0"/>
                        </a:rPr>
                        <a:t>c = c % 3;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remainder of the division of the old value of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divided by 3.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altLang="he-IL" sz="4000" b="1" dirty="0" smtClean="0">
                <a:solidFill>
                  <a:srgbClr val="0070C0"/>
                </a:solidFill>
              </a:rPr>
              <a:t>Operator Precedence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934200" cy="4525963"/>
          </a:xfrm>
        </p:spPr>
        <p:txBody>
          <a:bodyPr/>
          <a:lstStyle/>
          <a:p>
            <a:r>
              <a:rPr lang="en-US" altLang="he-IL" sz="2800" dirty="0" smtClean="0"/>
              <a:t>Multiplication, division, and remainder (%) have a higher precedence than addition and subtraction.  </a:t>
            </a:r>
          </a:p>
          <a:p>
            <a:r>
              <a:rPr lang="en-US" altLang="he-IL" sz="2800" dirty="0" smtClean="0"/>
              <a:t>Operators with same precedence evaluate from left to right.</a:t>
            </a:r>
          </a:p>
          <a:p>
            <a:r>
              <a:rPr lang="en-US" altLang="he-IL" sz="2800" dirty="0" smtClean="0"/>
              <a:t>Parenthesis can be used to force order of evaluation.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Increment and Decrement Operators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1752600" y="1905000"/>
          <a:ext cx="6934200" cy="4478020"/>
        </p:xfrm>
        <a:graphic>
          <a:graphicData uri="http://schemas.openxmlformats.org/drawingml/2006/table">
            <a:tbl>
              <a:tblPr/>
              <a:tblGrid>
                <a:gridCol w="1507435"/>
                <a:gridCol w="2009913"/>
                <a:gridCol w="1267250"/>
                <a:gridCol w="2149602"/>
              </a:tblGrid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Operator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Meaning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Example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++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preincrement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++var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Increments </a:t>
                      </a:r>
                      <a:r>
                        <a:rPr lang="en-US" sz="1600" i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var</a:t>
                      </a:r>
                      <a:r>
                        <a:rPr lang="en-US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by 1 and evaluates the new value in </a:t>
                      </a:r>
                      <a:r>
                        <a:rPr lang="en-US" sz="1600" i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var</a:t>
                      </a:r>
                      <a:r>
                        <a:rPr lang="en-US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after the increment.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++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postincrement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var++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Evaluates the original value </a:t>
                      </a:r>
                      <a:r>
                        <a:rPr lang="en-US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in </a:t>
                      </a:r>
                      <a:r>
                        <a:rPr lang="en-US" sz="1600" i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var</a:t>
                      </a:r>
                      <a:r>
                        <a:rPr lang="en-US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and increments </a:t>
                      </a:r>
                      <a:r>
                        <a:rPr lang="en-US" sz="1600" i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var</a:t>
                      </a:r>
                      <a:r>
                        <a:rPr lang="en-US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by 1.</a:t>
                      </a:r>
                      <a:endParaRPr lang="en-US" sz="160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– 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predecrement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--var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Decrements var by 1 and evaluates</a:t>
                      </a:r>
                      <a:r>
                        <a:rPr lang="en-US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the new value in </a:t>
                      </a:r>
                      <a:r>
                        <a:rPr lang="en-US" sz="1600" i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var</a:t>
                      </a:r>
                      <a:r>
                        <a:rPr lang="en-US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after the decrement. </a:t>
                      </a:r>
                      <a:endParaRPr lang="en-US" sz="160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– 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postdecrement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var--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Evaluates the original value in </a:t>
                      </a:r>
                      <a:r>
                        <a:rPr lang="en-US" sz="1600" i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var</a:t>
                      </a: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and decrements var by 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Increment and Decrement Operators, cont.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40647" y="2057400"/>
          <a:ext cx="7174753" cy="1113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Picture" r:id="rId3" imgW="4419720" imgH="685800" progId="Word.Picture.8">
                  <p:embed/>
                </p:oleObj>
              </mc:Choice>
              <mc:Fallback>
                <p:oleObj name="Picture" r:id="rId3" imgW="4419720" imgH="68580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0647" y="2057400"/>
                        <a:ext cx="7174753" cy="11134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00200" y="3505200"/>
          <a:ext cx="7315200" cy="109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Picture" r:id="rId5" imgW="4572000" imgH="685800" progId="Word.Picture.8">
                  <p:embed/>
                </p:oleObj>
              </mc:Choice>
              <mc:Fallback>
                <p:oleObj name="Picture" r:id="rId5" imgW="4572000" imgH="685800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05200"/>
                        <a:ext cx="7315200" cy="10966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096000" cy="11430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What is needed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800" dirty="0" smtClean="0"/>
              <a:t>Compiler: </a:t>
            </a:r>
          </a:p>
          <a:p>
            <a:pPr>
              <a:buNone/>
            </a:pPr>
            <a:r>
              <a:rPr lang="en-US" sz="2800" dirty="0" smtClean="0"/>
              <a:t>       	A program that translates program written in a high level language into the equivalent machine language</a:t>
            </a:r>
          </a:p>
          <a:p>
            <a:endParaRPr lang="en-US" sz="2800" dirty="0" smtClean="0"/>
          </a:p>
          <a:p>
            <a:r>
              <a:rPr lang="en-US" sz="2800" dirty="0" smtClean="0"/>
              <a:t>Java Virtual machine: A S/W which make java programs machine independent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Comparison Operators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3124200" y="1905000"/>
          <a:ext cx="3733800" cy="4114803"/>
        </p:xfrm>
        <a:graphic>
          <a:graphicData uri="http://schemas.openxmlformats.org/drawingml/2006/table">
            <a:tbl>
              <a:tblPr/>
              <a:tblGrid>
                <a:gridCol w="1295400"/>
                <a:gridCol w="2438400"/>
              </a:tblGrid>
              <a:tr h="587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Operator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Meaning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800" dirty="0" smtClean="0">
                          <a:latin typeface="Courier New" pitchFamily="49" charset="0"/>
                        </a:rPr>
                        <a:t>&lt;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less than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800" dirty="0" smtClean="0">
                          <a:latin typeface="Courier New" pitchFamily="49" charset="0"/>
                        </a:rPr>
                        <a:t>&lt;=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less than or equal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800" dirty="0" smtClean="0">
                          <a:latin typeface="Courier New" pitchFamily="49" charset="0"/>
                        </a:rPr>
                        <a:t>&gt;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greater than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800" dirty="0" smtClean="0">
                          <a:latin typeface="Courier New" pitchFamily="49" charset="0"/>
                        </a:rPr>
                        <a:t>&gt;=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greater than or equal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800" dirty="0" smtClean="0">
                          <a:latin typeface="Courier New" pitchFamily="49" charset="0"/>
                        </a:rPr>
                        <a:t>==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equal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800" dirty="0" smtClean="0">
                          <a:latin typeface="Courier New" pitchFamily="49" charset="0"/>
                        </a:rPr>
                        <a:t>!=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not equal 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Boolean Operators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/>
        </p:nvGraphicFramePr>
        <p:xfrm>
          <a:off x="3200400" y="1981200"/>
          <a:ext cx="2895600" cy="3492500"/>
        </p:xfrm>
        <a:graphic>
          <a:graphicData uri="http://schemas.openxmlformats.org/drawingml/2006/table">
            <a:tbl>
              <a:tblPr/>
              <a:tblGrid>
                <a:gridCol w="1295400"/>
                <a:gridCol w="1600200"/>
              </a:tblGrid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Operator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Meaning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800" dirty="0" smtClean="0">
                          <a:latin typeface="Courier New" pitchFamily="49" charset="0"/>
                        </a:rPr>
                        <a:t>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800" dirty="0" smtClean="0">
                          <a:latin typeface="Courier New" pitchFamily="49" charset="0"/>
                        </a:rPr>
                        <a:t>&amp;&amp;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800" dirty="0" smtClean="0">
                          <a:latin typeface="Courier New" pitchFamily="49" charset="0"/>
                        </a:rPr>
                        <a:t>||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lang="en-US" sz="1800" dirty="0" smtClean="0">
                          <a:latin typeface="Courier New" pitchFamily="49" charset="0"/>
                        </a:rPr>
                        <a:t>^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exclusive 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133600" y="3048000"/>
            <a:ext cx="5867400" cy="76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he-IL" sz="4400" b="1" dirty="0" smtClean="0">
                <a:solidFill>
                  <a:srgbClr val="0070C0"/>
                </a:solidFill>
              </a:rPr>
              <a:t>Control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4000" b="1" dirty="0" smtClean="0">
                <a:solidFill>
                  <a:srgbClr val="0070C0"/>
                </a:solidFill>
              </a:rPr>
              <a:t> Statement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1" y="3505200"/>
          <a:ext cx="5715000" cy="287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1" name="Picture" r:id="rId3" imgW="5149596" imgH="2709672" progId="Word.Picture.8">
                  <p:embed/>
                </p:oleObj>
              </mc:Choice>
              <mc:Fallback>
                <p:oleObj name="Picture" r:id="rId3" imgW="5149596" imgH="2709672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3505200"/>
                        <a:ext cx="5715000" cy="287166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1676400" y="1752600"/>
            <a:ext cx="2895600" cy="1143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if (booleanExpression)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statement(s);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800600" y="1676400"/>
            <a:ext cx="4191000" cy="2057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if (radius &gt;= 0)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area = radius * radius * PI;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System.out.println("The area"    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“ for the circle of radius "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+ "radius is " + area);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133600" y="2971800"/>
            <a:ext cx="533400" cy="60960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5486400" y="3429000"/>
            <a:ext cx="304800" cy="30480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if...else </a:t>
            </a:r>
            <a:r>
              <a:rPr lang="en-US" sz="4000" b="1" dirty="0" smtClean="0">
                <a:solidFill>
                  <a:srgbClr val="0070C0"/>
                </a:solidFill>
              </a:rPr>
              <a:t>Statement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76400" y="1524000"/>
            <a:ext cx="5638800" cy="2133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 (booleanExpression)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statement(s)-for-the-true-case;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else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statement(s)-for-the-false-case;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1905001" y="3733800"/>
          <a:ext cx="5867400" cy="243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Picture" r:id="rId3" imgW="4820760" imgH="1999080" progId="Word.Picture.8">
                  <p:embed/>
                </p:oleObj>
              </mc:Choice>
              <mc:Fallback>
                <p:oleObj name="Picture" r:id="rId3" imgW="4820760" imgH="199908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3733800"/>
                        <a:ext cx="5867400" cy="243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if...else </a:t>
            </a:r>
            <a:r>
              <a:rPr lang="en-US" sz="4000" b="1" dirty="0" smtClean="0">
                <a:solidFill>
                  <a:srgbClr val="0070C0"/>
                </a:solidFill>
              </a:rPr>
              <a:t>Statement Example</a:t>
            </a:r>
            <a:endParaRPr lang="en-US" sz="4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76400" y="1905000"/>
            <a:ext cx="5257800" cy="304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 (radius &gt;= 0)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area = radius * radius * 3.14159;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	System.out.println("The area for the “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+ “circle of radius " + radius +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" is " + area);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else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System.out.println("Negative input");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Multiple Alternative </a:t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4000" b="1" dirty="0" smtClean="0">
                <a:solidFill>
                  <a:srgbClr val="0070C0"/>
                </a:solidFill>
              </a:rPr>
              <a:t> Statements</a:t>
            </a: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674812" y="2080305"/>
          <a:ext cx="6478588" cy="280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Picture" r:id="rId3" imgW="3869640" imgH="1679040" progId="Word.Picture.8">
                  <p:embed/>
                </p:oleObj>
              </mc:Choice>
              <mc:Fallback>
                <p:oleObj name="Picture" r:id="rId3" imgW="3869640" imgH="167904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2" y="2080305"/>
                        <a:ext cx="6478588" cy="280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dirty="0" smtClean="0"/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Statements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676400" y="2057400"/>
            <a:ext cx="2743200" cy="1295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55563" indent="-55563" defTabSz="287338">
              <a:lnSpc>
                <a:spcPct val="9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The </a:t>
            </a:r>
            <a:r>
              <a:rPr lang="en-US" sz="1600" u="sng" dirty="0">
                <a:solidFill>
                  <a:schemeClr val="tx2"/>
                </a:solidFill>
                <a:cs typeface="Times New Roman" pitchFamily="18" charset="0"/>
              </a:rPr>
              <a:t>switch-expression</a:t>
            </a: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 must yield a value of </a:t>
            </a:r>
            <a:r>
              <a:rPr lang="en-US" sz="1600" u="sng" dirty="0">
                <a:solidFill>
                  <a:schemeClr val="tx2"/>
                </a:solidFill>
                <a:cs typeface="Times New Roman" pitchFamily="18" charset="0"/>
              </a:rPr>
              <a:t>char</a:t>
            </a: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en-US" sz="1600" u="sng" dirty="0">
                <a:solidFill>
                  <a:schemeClr val="tx2"/>
                </a:solidFill>
                <a:cs typeface="Times New Roman" pitchFamily="18" charset="0"/>
              </a:rPr>
              <a:t>byte</a:t>
            </a: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en-US" sz="1600" u="sng" dirty="0">
                <a:solidFill>
                  <a:schemeClr val="tx2"/>
                </a:solidFill>
                <a:cs typeface="Times New Roman" pitchFamily="18" charset="0"/>
              </a:rPr>
              <a:t>short</a:t>
            </a: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, or </a:t>
            </a:r>
            <a:r>
              <a:rPr lang="en-US" sz="1600" u="sng" dirty="0">
                <a:solidFill>
                  <a:schemeClr val="tx2"/>
                </a:solidFill>
                <a:cs typeface="Times New Roman" pitchFamily="18" charset="0"/>
              </a:rPr>
              <a:t>int</a:t>
            </a: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 type and must always be enclosed in parentheses.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800600" y="1752600"/>
            <a:ext cx="3429000" cy="419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switch (switch-expression)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case value1: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statement(s)1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case value2: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statement(s)2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case valueN: 	statement(s)N;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break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default: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statement(s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)-for-default;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1676400" y="3505200"/>
            <a:ext cx="3048000" cy="1905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55563" indent="-55563" defTabSz="287338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The </a:t>
            </a:r>
            <a:r>
              <a:rPr lang="en-US" sz="1600" u="sng" dirty="0">
                <a:solidFill>
                  <a:schemeClr val="tx2"/>
                </a:solidFill>
                <a:cs typeface="Times New Roman" pitchFamily="18" charset="0"/>
              </a:rPr>
              <a:t>value1</a:t>
            </a: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, ..., and </a:t>
            </a:r>
            <a:r>
              <a:rPr lang="en-US" sz="1600" u="sng" dirty="0">
                <a:solidFill>
                  <a:schemeClr val="tx2"/>
                </a:solidFill>
                <a:cs typeface="Times New Roman" pitchFamily="18" charset="0"/>
              </a:rPr>
              <a:t>valueN</a:t>
            </a: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 must have the same data type as the value of the </a:t>
            </a:r>
            <a:r>
              <a:rPr lang="en-US" sz="1600" u="sng" dirty="0">
                <a:solidFill>
                  <a:schemeClr val="tx2"/>
                </a:solidFill>
                <a:cs typeface="Times New Roman" pitchFamily="18" charset="0"/>
              </a:rPr>
              <a:t>switch-expression</a:t>
            </a: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. </a:t>
            </a:r>
            <a:endParaRPr lang="en-US" sz="16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55563" indent="-55563" defTabSz="287338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cs typeface="Times New Roman" pitchFamily="18" charset="0"/>
              </a:rPr>
              <a:t>Note </a:t>
            </a: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that </a:t>
            </a:r>
            <a:r>
              <a:rPr lang="en-US" sz="1600" u="sng" dirty="0">
                <a:solidFill>
                  <a:schemeClr val="tx2"/>
                </a:solidFill>
                <a:cs typeface="Times New Roman" pitchFamily="18" charset="0"/>
              </a:rPr>
              <a:t>value1</a:t>
            </a: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, ..., and </a:t>
            </a:r>
            <a:r>
              <a:rPr lang="en-US" sz="1600" u="sng" dirty="0">
                <a:solidFill>
                  <a:schemeClr val="tx2"/>
                </a:solidFill>
                <a:cs typeface="Times New Roman" pitchFamily="18" charset="0"/>
              </a:rPr>
              <a:t>valueN</a:t>
            </a: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 are constant expressions, meaning that they cannot contain variables in the </a:t>
            </a:r>
            <a:r>
              <a:rPr lang="en-US" sz="1600" dirty="0" smtClean="0">
                <a:solidFill>
                  <a:schemeClr val="tx2"/>
                </a:solidFill>
                <a:cs typeface="Times New Roman" pitchFamily="18" charset="0"/>
              </a:rPr>
              <a:t>expression. </a:t>
            </a:r>
            <a:endParaRPr lang="en-US" sz="1600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V="1">
            <a:off x="4343400" y="2514600"/>
            <a:ext cx="1447800" cy="106680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 flipV="1">
            <a:off x="4343400" y="3429000"/>
            <a:ext cx="1447800" cy="15240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4343400" y="3581400"/>
            <a:ext cx="1524000" cy="76200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flipV="1">
            <a:off x="3276600" y="1981200"/>
            <a:ext cx="3200400" cy="15240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Loop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676400" y="1447800"/>
            <a:ext cx="3276600" cy="191437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while (loop-continuation-condition)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loop-body;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Statement(s);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181600" y="1447800"/>
            <a:ext cx="2667000" cy="225908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int count = 0;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while (count &lt; 100)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("Welcome to Java!");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count++;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2743200" y="3352800"/>
            <a:ext cx="457200" cy="53340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5638800" y="3505201"/>
            <a:ext cx="304800" cy="30480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 type="none" w="sm" len="sm"/>
            <a:tailEnd type="stealth" w="sm" len="sm"/>
          </a:ln>
          <a:effectLst/>
        </p:spPr>
        <p:txBody>
          <a:bodyPr/>
          <a:lstStyle/>
          <a:p>
            <a:endParaRPr lang="en-US" dirty="0"/>
          </a:p>
        </p:txBody>
      </p:sp>
      <p:graphicFrame>
        <p:nvGraphicFramePr>
          <p:cNvPr id="10" name="Object 0"/>
          <p:cNvGraphicFramePr>
            <a:graphicFrameLocks noChangeAspect="1"/>
          </p:cNvGraphicFramePr>
          <p:nvPr/>
        </p:nvGraphicFramePr>
        <p:xfrm>
          <a:off x="2438400" y="3819525"/>
          <a:ext cx="5453018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4" name="Picture" r:id="rId3" imgW="5496480" imgH="2523600" progId="Word.Picture.8">
                  <p:embed/>
                </p:oleObj>
              </mc:Choice>
              <mc:Fallback>
                <p:oleObj name="Picture" r:id="rId3" imgW="5496480" imgH="2523600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19525"/>
                        <a:ext cx="5453018" cy="250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do-while</a:t>
            </a:r>
            <a:r>
              <a:rPr lang="en-US" dirty="0" smtClean="0"/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Loop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676401" y="2514600"/>
            <a:ext cx="3505200" cy="243143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</a:rPr>
              <a:t>do </a:t>
            </a:r>
            <a:endParaRPr lang="en-US" sz="16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{</a:t>
            </a:r>
            <a:endParaRPr lang="en-US" sz="1600" dirty="0">
              <a:latin typeface="Courier New" pitchFamily="49" charset="0"/>
            </a:endParaRPr>
          </a:p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</a:rPr>
              <a:t>  // Loop body;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</a:rPr>
              <a:t>  Statement(s);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</a:rPr>
              <a:t>} </a:t>
            </a:r>
            <a:endParaRPr lang="en-US" sz="1600" dirty="0" smtClean="0">
              <a:latin typeface="Courier New" pitchFamily="49" charset="0"/>
            </a:endParaRPr>
          </a:p>
          <a:p>
            <a:pPr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while </a:t>
            </a:r>
            <a:r>
              <a:rPr lang="en-US" sz="1600" dirty="0">
                <a:latin typeface="Courier New" pitchFamily="49" charset="0"/>
              </a:rPr>
              <a:t>(loop-continuation-condition);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/>
        </p:nvGraphicFramePr>
        <p:xfrm>
          <a:off x="5386388" y="2286000"/>
          <a:ext cx="3070225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7" name="Picture" r:id="rId3" imgW="1807200" imgH="2016720" progId="Word.Picture.8">
                  <p:embed/>
                </p:oleObj>
              </mc:Choice>
              <mc:Fallback>
                <p:oleObj name="Picture" r:id="rId3" imgW="1807200" imgH="201672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6388" y="2286000"/>
                        <a:ext cx="3070225" cy="342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096000" cy="11430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Java virtual machine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800" dirty="0" smtClean="0"/>
              <a:t>The Java Virtual Machine is software that interprets Java </a:t>
            </a:r>
            <a:r>
              <a:rPr lang="en-US" sz="2800" dirty="0" err="1" smtClean="0"/>
              <a:t>bytecode</a:t>
            </a:r>
            <a:endParaRPr lang="en-US" sz="2800" dirty="0" smtClean="0"/>
          </a:p>
          <a:p>
            <a:r>
              <a:rPr lang="en-US" sz="2800" dirty="0" smtClean="0"/>
              <a:t>Java programs executed in JVM</a:t>
            </a:r>
          </a:p>
          <a:p>
            <a:r>
              <a:rPr lang="en-US" sz="2800" dirty="0" smtClean="0"/>
              <a:t>JVM is a virtual rather than a physical machine</a:t>
            </a:r>
          </a:p>
          <a:p>
            <a:r>
              <a:rPr lang="en-US" sz="2800" dirty="0" smtClean="0"/>
              <a:t>The JVM is typically implemented as a run time interrupter</a:t>
            </a:r>
          </a:p>
          <a:p>
            <a:r>
              <a:rPr lang="en-US" sz="2800" dirty="0" smtClean="0"/>
              <a:t>Translate java </a:t>
            </a:r>
            <a:r>
              <a:rPr lang="en-US" sz="2800" dirty="0" err="1" smtClean="0"/>
              <a:t>bytecode</a:t>
            </a:r>
            <a:r>
              <a:rPr lang="en-US" sz="2800" dirty="0" smtClean="0"/>
              <a:t> instructions into object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Loops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08992" y="1447800"/>
            <a:ext cx="3344008" cy="1828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for (initial-action; loop-continuation-condition; action-after-each-iteration)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// loop body;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Statement(s);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029200" y="1447800"/>
            <a:ext cx="3276600" cy="1676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int i;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for (i = 0; i &lt; 100; i++)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 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System.out.println(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"Welcome to Java!"); </a:t>
            </a:r>
          </a:p>
          <a:p>
            <a:pPr marL="342900" indent="-342900"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2601913" y="3325556"/>
          <a:ext cx="4865687" cy="312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Picture" r:id="rId3" imgW="4660920" imgH="2994840" progId="Word.Picture.8">
                  <p:embed/>
                </p:oleObj>
              </mc:Choice>
              <mc:Fallback>
                <p:oleObj name="Picture" r:id="rId3" imgW="4660920" imgH="299484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3325556"/>
                        <a:ext cx="4865687" cy="312604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133600" y="3048000"/>
            <a:ext cx="5867400" cy="76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he-IL" sz="4400" b="1" dirty="0" smtClean="0">
                <a:solidFill>
                  <a:srgbClr val="0070C0"/>
                </a:solidFill>
              </a:rPr>
              <a:t>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Methods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76400" y="1676400"/>
            <a:ext cx="6641416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A method is a collection of statements that are grouped together to perform an operation.</a:t>
            </a:r>
          </a:p>
        </p:txBody>
      </p: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1600200" y="3048000"/>
          <a:ext cx="7536997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Picture" r:id="rId3" imgW="4971960" imgH="1886040" progId="Word.Picture.8">
                  <p:embed/>
                </p:oleObj>
              </mc:Choice>
              <mc:Fallback>
                <p:oleObj name="Picture" r:id="rId3" imgW="4971960" imgH="1886040" progId="Word.Picture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048000"/>
                        <a:ext cx="7536997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Methods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705600" cy="4038600"/>
          </a:xfrm>
        </p:spPr>
        <p:txBody>
          <a:bodyPr/>
          <a:lstStyle/>
          <a:p>
            <a:pPr marL="457200" indent="-457200" eaLnBrk="1" hangingPunct="1">
              <a:spcBef>
                <a:spcPct val="50000"/>
              </a:spcBef>
            </a:pPr>
            <a:r>
              <a:rPr lang="en-US" sz="2800" kern="1200" dirty="0" smtClean="0">
                <a:solidFill>
                  <a:srgbClr val="0070C0"/>
                </a:solidFill>
              </a:rPr>
              <a:t>Modifier</a:t>
            </a:r>
            <a:r>
              <a:rPr lang="en-US" sz="2800" kern="1200" dirty="0" smtClean="0"/>
              <a:t> is like public, private and protected. 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kern="1200" dirty="0" smtClean="0">
                <a:solidFill>
                  <a:srgbClr val="0070C0"/>
                </a:solidFill>
              </a:rPr>
              <a:t>returnType</a:t>
            </a:r>
            <a:r>
              <a:rPr lang="en-US" sz="2800" kern="1200" dirty="0" smtClean="0"/>
              <a:t> is the data type of the value the method returns.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kern="1200" dirty="0" smtClean="0"/>
              <a:t>Some methods perform the desired operations without returning a value.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kern="1200" dirty="0" smtClean="0"/>
              <a:t> In this case, the returnType is the keyword void.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Methods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324600" cy="4038600"/>
          </a:xfrm>
        </p:spPr>
        <p:txBody>
          <a:bodyPr/>
          <a:lstStyle/>
          <a:p>
            <a:pPr marL="457200" indent="-457200" eaLnBrk="1" hangingPunct="1">
              <a:spcBef>
                <a:spcPct val="50000"/>
              </a:spcBef>
            </a:pPr>
            <a:r>
              <a:rPr lang="en-US" sz="2800" kern="1200" dirty="0" smtClean="0">
                <a:solidFill>
                  <a:srgbClr val="0070C0"/>
                </a:solidFill>
              </a:rPr>
              <a:t>Parameters</a:t>
            </a:r>
            <a:r>
              <a:rPr lang="en-US" sz="2800" kern="1200" dirty="0" smtClean="0"/>
              <a:t> are Variables which defined in the method header.</a:t>
            </a:r>
          </a:p>
          <a:p>
            <a:pPr marL="457200" indent="-457200" eaLnBrk="1" hangingPunct="1">
              <a:spcBef>
                <a:spcPct val="50000"/>
              </a:spcBef>
            </a:pPr>
            <a:r>
              <a:rPr lang="en-US" sz="2800" kern="1200" dirty="0" smtClean="0">
                <a:solidFill>
                  <a:srgbClr val="0070C0"/>
                </a:solidFill>
              </a:rPr>
              <a:t>Method body</a:t>
            </a:r>
            <a:r>
              <a:rPr lang="en-US" sz="2800" kern="1200" dirty="0" smtClean="0"/>
              <a:t> contains a collection of statements that define what the method does.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Benefits of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marL="457200" indent="-457200">
              <a:spcBef>
                <a:spcPct val="50000"/>
              </a:spcBef>
            </a:pPr>
            <a:r>
              <a:rPr lang="en-US" sz="2800" dirty="0" smtClean="0"/>
              <a:t>Write a method once and reuse it anywhere.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dirty="0" smtClean="0"/>
              <a:t>Information hiding: Hide the implementation from the user.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dirty="0" smtClean="0"/>
              <a:t>Reduce complexity.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Calling a Method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If the method returns a value</a:t>
            </a:r>
          </a:p>
          <a:p>
            <a:pPr lvl="1" eaLnBrk="1" hangingPunct="1"/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</a:rPr>
              <a:t> larger = max(3, 4); </a:t>
            </a:r>
          </a:p>
          <a:p>
            <a:pPr lvl="1" eaLnBrk="1" hangingPunct="1">
              <a:buNone/>
            </a:pPr>
            <a:endParaRPr lang="en-US" sz="1800" dirty="0" smtClean="0">
              <a:solidFill>
                <a:srgbClr val="0070C0"/>
              </a:solidFill>
              <a:latin typeface="Courier New" pitchFamily="49" charset="0"/>
            </a:endParaRPr>
          </a:p>
          <a:p>
            <a:r>
              <a:rPr lang="en-US" sz="2800" dirty="0" smtClean="0"/>
              <a:t>If the method returns void, a call to the method must be a statement.</a:t>
            </a:r>
          </a:p>
          <a:p>
            <a:pPr lvl="1" eaLnBrk="1" hangingPunct="1"/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</a:rPr>
              <a:t>System.out.println("Welcome to Java!");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705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Overloading Methods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477000" cy="4525963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800" dirty="0" smtClean="0"/>
              <a:t>The max method that was used earlier works only with the int data type. 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/>
              <a:t>what if you need to find which of two floating-point numbers has the maximum value? </a:t>
            </a:r>
          </a:p>
          <a:p>
            <a:pPr eaLnBrk="1" hangingPunct="1">
              <a:spcAft>
                <a:spcPts val="1200"/>
              </a:spcAft>
            </a:pPr>
            <a:r>
              <a:rPr lang="en-US" sz="2800" dirty="0" smtClean="0"/>
              <a:t>The solution is to create another method with the same name but different parameters, This is referred to as </a:t>
            </a:r>
            <a:r>
              <a:rPr lang="en-US" sz="2800" dirty="0" smtClean="0">
                <a:solidFill>
                  <a:srgbClr val="0070C0"/>
                </a:solidFill>
              </a:rPr>
              <a:t>method overloading</a:t>
            </a:r>
            <a:r>
              <a:rPr lang="en-US" sz="28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Overloading Methods, Cont.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934200" cy="4724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The Java compiler determines which method is used based on the method signature.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 You cannot overload methods based on different modifiers or return types only.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Example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781800" cy="47244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	public class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TestMethodOverloading {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/** Main method */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main(String[] args) {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// Invoke the max method with int parameters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System.out.println("The maximum between 3 and 4 is "+ max(3, 4)); 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// Invoke the max method with the double parameters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System.out.println("The maximum between 3.0 and 5.4 is"+ max(3.0,5.4));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/** Return the max between two int values */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 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num1, </a:t>
            </a:r>
            <a:r>
              <a:rPr lang="en-US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num2) {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(num1 &gt; num2)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num1;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num2;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/** Find the max between two double values */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 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max(</a:t>
            </a:r>
            <a:r>
              <a:rPr lang="en-US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num1, </a:t>
            </a:r>
            <a:r>
              <a:rPr lang="en-US" sz="11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num2) {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(num1 &gt; num2)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num1;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num2;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096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Java Features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858000" cy="4525963"/>
          </a:xfrm>
        </p:spPr>
        <p:txBody>
          <a:bodyPr/>
          <a:lstStyle/>
          <a:p>
            <a:r>
              <a:rPr lang="en-US" sz="2800" dirty="0" smtClean="0"/>
              <a:t>Java is both compiled and interpreted.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Java is fully object oriented.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90800"/>
            <a:ext cx="68199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400800" cy="8382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Scope of Local Variables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371600"/>
            <a:ext cx="7239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A local variable:</a:t>
            </a:r>
            <a:r>
              <a:rPr lang="en-US" sz="2800" dirty="0" smtClean="0"/>
              <a:t> a variable defined inside a method.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70C0"/>
                </a:solidFill>
              </a:rPr>
              <a:t>Scope:</a:t>
            </a:r>
            <a:r>
              <a:rPr lang="en-US" sz="2800" dirty="0" smtClean="0"/>
              <a:t> the part of the program where the variable can be referenced.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scope of a local variable starts from its declaration and continues to the end of the block that contains the variable. A local variable must be declared before it can be used.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altLang="he-IL" sz="4000" b="1" dirty="0" smtClean="0">
                <a:solidFill>
                  <a:srgbClr val="0070C0"/>
                </a:solidFill>
              </a:rPr>
              <a:t>Strings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2800" dirty="0" smtClean="0"/>
              <a:t>Strings are objects that are treated by the compiler in special ways:</a:t>
            </a:r>
          </a:p>
          <a:p>
            <a:pPr lvl="1">
              <a:lnSpc>
                <a:spcPct val="90000"/>
              </a:lnSpc>
            </a:pPr>
            <a:r>
              <a:rPr lang="en-US" altLang="he-IL" sz="2400" dirty="0" smtClean="0"/>
              <a:t>Can be created directly using  </a:t>
            </a:r>
            <a:r>
              <a:rPr lang="en-US" altLang="he-IL" sz="2400" b="1" dirty="0" smtClean="0">
                <a:latin typeface="Lucida Console" pitchFamily="49" charset="0"/>
              </a:rPr>
              <a:t>“xxxx”</a:t>
            </a:r>
            <a:endParaRPr lang="en-US" altLang="he-IL" sz="2400" dirty="0" smtClean="0">
              <a:latin typeface="Lucida Console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altLang="he-IL" sz="2400" dirty="0" smtClean="0"/>
              <a:t>Can be concatenated using  </a:t>
            </a:r>
            <a:r>
              <a:rPr lang="en-US" altLang="he-IL" sz="2400" b="1" dirty="0" smtClean="0">
                <a:latin typeface="Lucida Console" pitchFamily="49" charset="0"/>
              </a:rPr>
              <a:t>+</a:t>
            </a:r>
            <a:endParaRPr lang="en-US" altLang="he-IL" sz="2400" dirty="0" smtClean="0">
              <a:latin typeface="Lucida Console" pitchFamily="49" charset="0"/>
            </a:endParaRPr>
          </a:p>
          <a:p>
            <a:endParaRPr lang="en-US" sz="2800" dirty="0" smtClean="0"/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2209800" y="3352800"/>
            <a:ext cx="6553200" cy="2209800"/>
          </a:xfrm>
          <a:prstGeom prst="rect">
            <a:avLst/>
          </a:prstGeom>
          <a:solidFill>
            <a:srgbClr val="F0F0FA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String myName = </a:t>
            </a:r>
            <a:r>
              <a:rPr lang="en-US" altLang="he-IL" sz="2000" dirty="0">
                <a:solidFill>
                  <a:srgbClr val="00B0F0"/>
                </a:solidFill>
                <a:latin typeface="Lucida Console" pitchFamily="49" charset="0"/>
                <a:ea typeface="Times New Roman (Hebrew)"/>
                <a:cs typeface="Times New Roman (Hebrew)"/>
              </a:rPr>
              <a:t>“John Jones”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String hello;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hello = </a:t>
            </a:r>
            <a:r>
              <a:rPr lang="en-US" altLang="he-IL" sz="2000" dirty="0">
                <a:solidFill>
                  <a:srgbClr val="00B0F0"/>
                </a:solidFill>
                <a:latin typeface="Lucida Console" pitchFamily="49" charset="0"/>
                <a:ea typeface="Times New Roman (Hebrew)"/>
                <a:cs typeface="Times New Roman (Hebrew)"/>
              </a:rPr>
              <a:t>“Hello World”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hello = hello + </a:t>
            </a:r>
            <a:r>
              <a:rPr lang="en-US" altLang="he-IL" sz="2000" dirty="0">
                <a:solidFill>
                  <a:srgbClr val="00B0F0"/>
                </a:solidFill>
                <a:latin typeface="Lucida Console" pitchFamily="49" charset="0"/>
                <a:ea typeface="Times New Roman (Hebrew)"/>
                <a:cs typeface="Times New Roman (Hebrew)"/>
              </a:rPr>
              <a:t>“!!!!”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solidFill>
                  <a:schemeClr val="accent2"/>
                </a:solidFill>
                <a:latin typeface="Lucida Console" pitchFamily="49" charset="0"/>
                <a:ea typeface="Times New Roman (Hebrew)"/>
                <a:cs typeface="Times New Roman (Hebrew)"/>
              </a:rPr>
              <a:t>int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 year = 2008;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SzPct val="90000"/>
            </a:pP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String s = </a:t>
            </a:r>
            <a:r>
              <a:rPr lang="en-US" altLang="he-IL" sz="2000" dirty="0">
                <a:solidFill>
                  <a:srgbClr val="00B0F0"/>
                </a:solidFill>
                <a:latin typeface="Lucida Console" pitchFamily="49" charset="0"/>
                <a:ea typeface="Times New Roman (Hebrew)"/>
                <a:cs typeface="Times New Roman (Hebrew)"/>
              </a:rPr>
              <a:t>“See you in China in “ </a:t>
            </a:r>
            <a:r>
              <a:rPr lang="en-US" altLang="he-IL" sz="2000" dirty="0">
                <a:latin typeface="Lucida Console" pitchFamily="49" charset="0"/>
                <a:ea typeface="Times New Roman (Hebrew)"/>
                <a:cs typeface="Times New Roman (Hebrew)"/>
              </a:rPr>
              <a:t>+ year;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295400" y="2667000"/>
            <a:ext cx="7391400" cy="1143000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rgbClr val="0070C0"/>
                </a:solidFill>
              </a:rPr>
              <a:t>Arrays</a:t>
            </a:r>
            <a:endParaRPr lang="en-US" sz="6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Arrays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Array is used to store a collection of data of the same type.</a:t>
            </a:r>
          </a:p>
          <a:p>
            <a:pPr eaLnBrk="1" hangingPunct="1"/>
            <a:r>
              <a:rPr lang="en-US" sz="2800" dirty="0" smtClean="0"/>
              <a:t>Instead of declaring individual variables, such as 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number0, number1, ..., and number99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You declare one array variable such as 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numbers and use numbers[0], numbers[1], and ..., numbers[99] </a:t>
            </a:r>
            <a:r>
              <a:rPr lang="en-US" sz="2800" dirty="0" smtClean="0"/>
              <a:t>to represent individual variables.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6858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Arrays</a:t>
            </a:r>
            <a:endParaRPr lang="en-US" dirty="0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81200" y="1781175"/>
          <a:ext cx="6477000" cy="408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3" name="Picture" r:id="rId3" imgW="4800600" imgH="3029712" progId="Word.Picture.8">
                  <p:embed/>
                </p:oleObj>
              </mc:Choice>
              <mc:Fallback>
                <p:oleObj name="Picture" r:id="rId3" imgW="4800600" imgH="3029712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81175"/>
                        <a:ext cx="6477000" cy="408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>
                                <a:alpha val="5000"/>
                              </a:scheme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Arrays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Declaring Array </a:t>
            </a:r>
          </a:p>
          <a:p>
            <a:pPr lvl="1" eaLnBrk="1" hangingPunct="1"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dataType 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arrayRefVar; </a:t>
            </a:r>
          </a:p>
          <a:p>
            <a:pPr eaLnBrk="1" hangingPunct="1">
              <a:defRPr/>
            </a:pPr>
            <a:r>
              <a:rPr lang="en-US" sz="2800" dirty="0" smtClean="0"/>
              <a:t>Example: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int[] arrayName;</a:t>
            </a:r>
          </a:p>
          <a:p>
            <a:pPr eaLnBrk="1" hangingPunct="1">
              <a:defRPr/>
            </a:pPr>
            <a:r>
              <a:rPr lang="en-US" sz="2800" dirty="0" smtClean="0"/>
              <a:t>Creating Arrays </a:t>
            </a:r>
          </a:p>
          <a:p>
            <a:pPr lvl="1" eaLnBrk="1" hangingPunct="1">
              <a:buFont typeface="Courier New" pitchFamily="49" charset="0"/>
              <a:buChar char="−"/>
              <a:defRPr/>
            </a:pP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arrayRefVar =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dataType[arraySize];</a:t>
            </a:r>
          </a:p>
          <a:p>
            <a:pPr eaLnBrk="1" hangingPunct="1">
              <a:defRPr/>
            </a:pPr>
            <a:r>
              <a:rPr lang="en-US" sz="2800" dirty="0" smtClean="0"/>
              <a:t>Example:</a:t>
            </a:r>
          </a:p>
          <a:p>
            <a:pPr lvl="1" eaLnBrk="1" hangingPunct="1">
              <a:buFont typeface="Courier New" pitchFamily="49" charset="0"/>
              <a:buChar char="−"/>
              <a:defRPr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arrayName = new int[5];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Arrays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800" dirty="0" smtClean="0"/>
              <a:t>When we need to access the array we can do so directly as in:</a:t>
            </a:r>
            <a:br>
              <a:rPr lang="en-US" sz="2800" dirty="0" smtClean="0"/>
            </a:b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for (int i=0; i&lt;5; i++)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System.out.println( 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arrayName[i]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// end for 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Example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[] myList 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[10];</a:t>
            </a:r>
          </a:p>
          <a:p>
            <a:pPr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 = 1; i &lt; myList.length; i++) 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myList[i]=i;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 </a:t>
            </a:r>
          </a:p>
          <a:p>
            <a:pPr>
              <a:buFontTx/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i = 1; i &lt; myList.length; i++) 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System.out.println(i);</a:t>
            </a:r>
          </a:p>
          <a:p>
            <a:pPr>
              <a:buFontTx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Array </a:t>
            </a:r>
            <a:r>
              <a:rPr lang="en-US" sz="4000" b="1" dirty="0" err="1" smtClean="0">
                <a:solidFill>
                  <a:srgbClr val="0070C0"/>
                </a:solidFill>
              </a:rPr>
              <a:t>Initializers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162800" cy="4648200"/>
          </a:xfrm>
        </p:spPr>
        <p:txBody>
          <a:bodyPr/>
          <a:lstStyle/>
          <a:p>
            <a:pPr algn="just">
              <a:spcBef>
                <a:spcPct val="100000"/>
              </a:spcBef>
            </a:pPr>
            <a:r>
              <a:rPr lang="en-US" sz="2800" dirty="0" smtClean="0"/>
              <a:t>Declaring, creating, initializing in one step:</a:t>
            </a:r>
          </a:p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</a:rPr>
              <a:t>	double [] myList = {1.9, 2.9, 3.4, 3.5};</a:t>
            </a:r>
          </a:p>
          <a:p>
            <a:pPr algn="just">
              <a:spcBef>
                <a:spcPct val="100000"/>
              </a:spcBef>
            </a:pPr>
            <a:r>
              <a:rPr lang="en-US" sz="2800" dirty="0" smtClean="0"/>
              <a:t>This shorthand syntax must be in one statement and it’s equivalent to the following statements:</a:t>
            </a:r>
          </a:p>
          <a:p>
            <a:pPr marL="400050" lvl="1" indent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double [] myList = new double[4];</a:t>
            </a:r>
          </a:p>
          <a:p>
            <a:pPr marL="400050" lvl="1" indent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myList[0] = 1.9;</a:t>
            </a:r>
          </a:p>
          <a:p>
            <a:pPr marL="400050" lvl="1" indent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myList[1] = 2.9;</a:t>
            </a:r>
          </a:p>
          <a:p>
            <a:pPr marL="400050" lvl="1" indent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myList[2] = 3.4;</a:t>
            </a:r>
          </a:p>
          <a:p>
            <a:pPr marL="400050" lvl="1" indent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myList[3] = 3.5; </a:t>
            </a:r>
          </a:p>
          <a:p>
            <a:pPr>
              <a:spcBef>
                <a:spcPct val="50000"/>
              </a:spcBef>
            </a:pP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F488EB-672F-4155-A424-A2304A82F6D5}" type="slidenum">
              <a:rPr lang="en-US"/>
              <a:pPr/>
              <a:t>69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324600" cy="8382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Passing Arrays to Methods</a:t>
            </a:r>
            <a:endParaRPr lang="en-US" sz="4000" b="1" dirty="0" smtClean="0">
              <a:solidFill>
                <a:srgbClr val="0070C0"/>
              </a:solidFill>
              <a:hlinkClick r:id="rId2" action="ppaction://program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95400"/>
            <a:ext cx="6400800" cy="16002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printArray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(int[] array) {</a:t>
            </a:r>
            <a:endParaRPr lang="en-US" sz="1800" dirty="0" smtClean="0">
              <a:latin typeface="Courier" pitchFamily="49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for (int i = 0; i &lt;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i++) {</a:t>
            </a:r>
            <a:endParaRPr lang="en-US" sz="1800" dirty="0" smtClean="0">
              <a:latin typeface="Courier" pitchFamily="49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System.out.print(array[i] + " ");</a:t>
            </a:r>
            <a:endParaRPr lang="en-US" sz="1800" dirty="0" smtClean="0">
              <a:latin typeface="Courier" pitchFamily="49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dirty="0" smtClean="0">
              <a:latin typeface="Courier" pitchFamily="49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800" dirty="0" smtClean="0"/>
              <a:t> 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2743200" y="3124200"/>
            <a:ext cx="5334000" cy="1295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Invoke the method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int[] list = {3, 1, 2, 6, 4, 2};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printArray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(list);</a:t>
            </a:r>
          </a:p>
        </p:txBody>
      </p:sp>
      <p:sp>
        <p:nvSpPr>
          <p:cNvPr id="35846" name="Line 7"/>
          <p:cNvSpPr>
            <a:spLocks noChangeShapeType="1"/>
          </p:cNvSpPr>
          <p:nvPr/>
        </p:nvSpPr>
        <p:spPr bwMode="auto">
          <a:xfrm flipV="1">
            <a:off x="4648200" y="1524000"/>
            <a:ext cx="2209800" cy="259080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 type="none" w="sm" len="sm"/>
            <a:tailEnd type="stealth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Rectangle 11"/>
          <p:cNvSpPr>
            <a:spLocks noChangeArrowheads="1"/>
          </p:cNvSpPr>
          <p:nvPr/>
        </p:nvSpPr>
        <p:spPr bwMode="auto">
          <a:xfrm>
            <a:off x="3276600" y="4724400"/>
            <a:ext cx="5715000" cy="1295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Invoke the method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printArray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(new int[]{3, 1, 2, 6, 4, 2});</a:t>
            </a:r>
          </a:p>
        </p:txBody>
      </p:sp>
      <p:sp>
        <p:nvSpPr>
          <p:cNvPr id="35848" name="Line 12"/>
          <p:cNvSpPr>
            <a:spLocks noChangeShapeType="1"/>
          </p:cNvSpPr>
          <p:nvPr/>
        </p:nvSpPr>
        <p:spPr bwMode="auto">
          <a:xfrm flipH="1" flipV="1">
            <a:off x="7086600" y="1524000"/>
            <a:ext cx="609600" cy="342900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 type="none" w="sm" len="sm"/>
            <a:tailEnd type="stealth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49" name="Line 14"/>
          <p:cNvSpPr>
            <a:spLocks noChangeShapeType="1"/>
          </p:cNvSpPr>
          <p:nvPr/>
        </p:nvSpPr>
        <p:spPr bwMode="auto">
          <a:xfrm flipH="1" flipV="1">
            <a:off x="6781800" y="5410200"/>
            <a:ext cx="0" cy="22860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 type="none" w="sm" len="sm"/>
            <a:tailEnd type="stealth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Line 15"/>
          <p:cNvSpPr>
            <a:spLocks noChangeShapeType="1"/>
          </p:cNvSpPr>
          <p:nvPr/>
        </p:nvSpPr>
        <p:spPr bwMode="auto">
          <a:xfrm>
            <a:off x="4876800" y="5410200"/>
            <a:ext cx="3581400" cy="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Rectangle 16"/>
          <p:cNvSpPr>
            <a:spLocks noChangeArrowheads="1"/>
          </p:cNvSpPr>
          <p:nvPr/>
        </p:nvSpPr>
        <p:spPr bwMode="auto">
          <a:xfrm>
            <a:off x="5638800" y="57150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800">
                <a:latin typeface="Courier New" pitchFamily="49" charset="0"/>
                <a:cs typeface="Courier New" pitchFamily="49" charset="0"/>
              </a:rPr>
              <a:t>Anonymous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096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Java Features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800" dirty="0" smtClean="0"/>
              <a:t>Java is easy to learn.</a:t>
            </a:r>
          </a:p>
          <a:p>
            <a:r>
              <a:rPr lang="en-US" sz="2800" dirty="0" smtClean="0"/>
              <a:t>Java is machine and platform independent.</a:t>
            </a:r>
          </a:p>
          <a:p>
            <a:pPr lvl="1">
              <a:buFontTx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“WRITE ONCE, RUN ANY WHERE!”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200400"/>
            <a:ext cx="595312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9B0AC1-A892-42B8-8E9C-73443978ECF9}" type="slidenum">
              <a:rPr lang="en-US"/>
              <a:pPr/>
              <a:t>70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324600" cy="990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Returning an Array from a Method</a:t>
            </a:r>
            <a:endParaRPr lang="en-US" sz="4000" b="1" dirty="0" smtClean="0">
              <a:solidFill>
                <a:srgbClr val="0070C0"/>
              </a:solidFill>
              <a:hlinkClick r:id="rId2" action="ppaction://program"/>
            </a:endParaRP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1676400" y="1828800"/>
            <a:ext cx="5791200" cy="312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 static int[] reverse(int[] list)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int[] result = new int[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list.length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for (int i = 0, j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result.length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- 1; </a:t>
            </a:r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list.length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i++, j--) {</a:t>
            </a:r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result[j] = list[i];</a:t>
            </a:r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return result;</a:t>
            </a:r>
          </a:p>
          <a:p>
            <a:pPr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0965" name="Rectangle 8"/>
          <p:cNvSpPr>
            <a:spLocks noChangeArrowheads="1"/>
          </p:cNvSpPr>
          <p:nvPr/>
        </p:nvSpPr>
        <p:spPr bwMode="auto">
          <a:xfrm>
            <a:off x="2314575" y="254317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966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09800" y="5181600"/>
            <a:ext cx="5257800" cy="6858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int[] list1 = {1, 2, 3, 4, 5, 6};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int[] list2 = reverse(list1);</a:t>
            </a:r>
          </a:p>
        </p:txBody>
      </p:sp>
      <p:sp>
        <p:nvSpPr>
          <p:cNvPr id="40967" name="Line 10"/>
          <p:cNvSpPr>
            <a:spLocks noChangeShapeType="1"/>
          </p:cNvSpPr>
          <p:nvPr/>
        </p:nvSpPr>
        <p:spPr bwMode="auto">
          <a:xfrm flipV="1">
            <a:off x="5638800" y="2133600"/>
            <a:ext cx="381000" cy="342900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 type="none" w="sm" len="sm"/>
            <a:tailEnd type="stealth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0968" name="Line 11"/>
          <p:cNvSpPr>
            <a:spLocks noChangeShapeType="1"/>
          </p:cNvSpPr>
          <p:nvPr/>
        </p:nvSpPr>
        <p:spPr bwMode="auto">
          <a:xfrm flipH="1">
            <a:off x="3581400" y="2133600"/>
            <a:ext cx="457200" cy="342900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 type="none" w="sm" len="sm"/>
            <a:tailEnd type="stealth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8E4AA-3DF5-4FF2-AEC5-C239FCAF75B8}" type="slidenum">
              <a:rPr lang="en-US"/>
              <a:pPr/>
              <a:t>71</a:t>
            </a:fld>
            <a:endParaRPr 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248400" cy="1066800"/>
          </a:xfrm>
          <a:noFill/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Two-dimensional Arrays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7162800" cy="5029200"/>
          </a:xfrm>
          <a:noFill/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// Declare array ref var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</a:rPr>
              <a:t>dataType[][] 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</a:rPr>
              <a:t>refVar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</a:rPr>
              <a:t>;</a:t>
            </a:r>
            <a:r>
              <a:rPr lang="en-US" sz="1800" dirty="0" smtClean="0">
                <a:latin typeface="Courier New" pitchFamily="49" charset="0"/>
              </a:rPr>
              <a:t> </a:t>
            </a:r>
          </a:p>
          <a:p>
            <a:pPr marL="0" indent="0">
              <a:buFont typeface="Monotype Sorts" pitchFamily="2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// Create array and assign its reference to variable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</a:rPr>
              <a:t>refVar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</a:rPr>
              <a:t> = new dataType[10][10];</a:t>
            </a:r>
            <a:r>
              <a:rPr lang="en-US" sz="1800" dirty="0" smtClean="0">
                <a:latin typeface="Courier New" pitchFamily="49" charset="0"/>
              </a:rPr>
              <a:t> </a:t>
            </a:r>
          </a:p>
          <a:p>
            <a:pPr marL="0" indent="0">
              <a:buFont typeface="Monotype Sorts" pitchFamily="2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// Combine declaration and creation in one statement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</a:rPr>
              <a:t>dataType[][] 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</a:rPr>
              <a:t>refVar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</a:rPr>
              <a:t> = new dataType[10][10];</a:t>
            </a:r>
            <a:r>
              <a:rPr lang="en-US" sz="1800" dirty="0" smtClean="0">
                <a:latin typeface="Courier New" pitchFamily="49" charset="0"/>
              </a:rPr>
              <a:t> </a:t>
            </a:r>
          </a:p>
          <a:p>
            <a:pPr marL="0" indent="0">
              <a:buFont typeface="Monotype Sorts" pitchFamily="2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// Alternative syntax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</a:rPr>
              <a:t>dataType 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</a:rPr>
              <a:t>refVar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</a:rPr>
              <a:t>[][] = new dataType[10][10]; </a:t>
            </a:r>
          </a:p>
        </p:txBody>
      </p: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71F48-6F4A-4616-AB2F-0085D58A52EC}" type="slidenum">
              <a:rPr lang="en-US"/>
              <a:pPr/>
              <a:t>72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6400800" cy="1752600"/>
          </a:xfrm>
          <a:noFill/>
        </p:spPr>
        <p:txBody>
          <a:bodyPr/>
          <a:lstStyle/>
          <a:p>
            <a:pPr algn="just"/>
            <a:r>
              <a:rPr lang="en-US" sz="3600" b="1" dirty="0" smtClean="0">
                <a:solidFill>
                  <a:srgbClr val="0070C0"/>
                </a:solidFill>
              </a:rPr>
              <a:t>Declaring Variables of Two-dimensional Arrays and Creating Two-dimensional Arrays 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057400"/>
            <a:ext cx="7467600" cy="411480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endParaRPr lang="en-US" sz="1800" dirty="0" smtClean="0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int[][] matrix = new int[10][10];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1800" dirty="0" smtClean="0"/>
              <a:t>  or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int matrix[][] = new int[10][10];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matrix[0][0] = 3;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for (int i = 0; i &lt; </a:t>
            </a:r>
            <a:r>
              <a:rPr lang="en-US" sz="1800" dirty="0" err="1" smtClean="0">
                <a:latin typeface="Courier New" pitchFamily="49" charset="0"/>
              </a:rPr>
              <a:t>matrix.length</a:t>
            </a:r>
            <a:r>
              <a:rPr lang="en-US" sz="1800" dirty="0" smtClean="0">
                <a:latin typeface="Courier New" pitchFamily="49" charset="0"/>
              </a:rPr>
              <a:t>; i++)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for (int j = 0; j &lt; matrix[i].length; j++)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  matrix[i][j] = (int)(</a:t>
            </a:r>
            <a:r>
              <a:rPr lang="en-US" sz="1800" dirty="0" err="1" smtClean="0">
                <a:latin typeface="Courier New" pitchFamily="49" charset="0"/>
              </a:rPr>
              <a:t>Math.random</a:t>
            </a:r>
            <a:r>
              <a:rPr lang="en-US" sz="1800" dirty="0" smtClean="0">
                <a:latin typeface="Courier New" pitchFamily="49" charset="0"/>
              </a:rPr>
              <a:t>() * 1000);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endParaRPr lang="en-US" sz="180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ACF812-7B0E-4A39-B6B5-2D1D1EBB2504}" type="slidenum">
              <a:rPr lang="en-US"/>
              <a:pPr/>
              <a:t>73</a:t>
            </a:fld>
            <a:endParaRPr 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248400" cy="1295400"/>
          </a:xfrm>
          <a:noFill/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Declaring, Creating, and Initializing Using Shorthand Notations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315200" cy="1295400"/>
          </a:xfrm>
          <a:noFill/>
        </p:spPr>
        <p:txBody>
          <a:bodyPr/>
          <a:lstStyle/>
          <a:p>
            <a:r>
              <a:rPr lang="en-US" sz="2800" dirty="0" smtClean="0"/>
              <a:t>You can also use an array </a:t>
            </a:r>
            <a:r>
              <a:rPr lang="en-US" sz="2800" dirty="0" err="1" smtClean="0"/>
              <a:t>initializer</a:t>
            </a:r>
            <a:r>
              <a:rPr lang="en-US" sz="2800" dirty="0" smtClean="0"/>
              <a:t> to declare, create and initialize a two-dimensional array. For example,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4343400" y="3581400"/>
            <a:ext cx="4495800" cy="22860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int[][] array = new int[4][3];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array[0][0] = 1; array[0][1] = 2; array[0][2] = 3;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array[1][0] = 4; array[1][1] = 5; array[1][2] = 6;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array[2][0] = 7; array[2][1] = 8; array[2][2] = 9;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array[3][0] = 10; array[3][1] = 11; array[3][2] = 12; </a:t>
            </a:r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1676400" y="3429000"/>
            <a:ext cx="1828800" cy="22860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int[][] array = {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{1, 2, 3},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{4, 5, 6},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{7, 8, 9},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{10, 11, 12}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423" name="Line 6"/>
          <p:cNvSpPr>
            <a:spLocks noChangeShapeType="1"/>
          </p:cNvSpPr>
          <p:nvPr/>
        </p:nvSpPr>
        <p:spPr bwMode="auto">
          <a:xfrm>
            <a:off x="3505200" y="4648200"/>
            <a:ext cx="838200" cy="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24" name="Rectangle 7"/>
          <p:cNvSpPr>
            <a:spLocks noChangeArrowheads="1"/>
          </p:cNvSpPr>
          <p:nvPr/>
        </p:nvSpPr>
        <p:spPr bwMode="auto">
          <a:xfrm>
            <a:off x="3429000" y="41148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/>
              <a:t>Same as</a:t>
            </a:r>
          </a:p>
        </p:txBody>
      </p:sp>
      <p:sp>
        <p:nvSpPr>
          <p:cNvPr id="60425" name="Line 8"/>
          <p:cNvSpPr>
            <a:spLocks noChangeShapeType="1"/>
          </p:cNvSpPr>
          <p:nvPr/>
        </p:nvSpPr>
        <p:spPr bwMode="auto">
          <a:xfrm>
            <a:off x="3505200" y="4572000"/>
            <a:ext cx="838200" cy="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0426" name="Line 9"/>
          <p:cNvSpPr>
            <a:spLocks noChangeShapeType="1"/>
          </p:cNvSpPr>
          <p:nvPr/>
        </p:nvSpPr>
        <p:spPr bwMode="auto">
          <a:xfrm flipH="1">
            <a:off x="3352800" y="2362200"/>
            <a:ext cx="2743200" cy="1752600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 type="none" w="sm" len="sm"/>
            <a:tailEnd type="stealth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30D9B9-2956-4D68-BE91-F31CF13A37F4}" type="slidenum">
              <a:rPr lang="en-US"/>
              <a:pPr/>
              <a:t>74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4008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Lengths of Two-dimensional Arrays</a:t>
            </a:r>
            <a:endParaRPr lang="en-US" sz="4000" b="1" dirty="0" smtClean="0">
              <a:solidFill>
                <a:srgbClr val="0070C0"/>
              </a:solidFill>
              <a:hlinkClick r:id="rId3" action="ppaction://program"/>
            </a:endParaRPr>
          </a:p>
        </p:txBody>
      </p:sp>
      <p:sp>
        <p:nvSpPr>
          <p:cNvPr id="11269" name="Rectangle 12"/>
          <p:cNvSpPr>
            <a:spLocks noChangeArrowheads="1"/>
          </p:cNvSpPr>
          <p:nvPr/>
        </p:nvSpPr>
        <p:spPr bwMode="auto">
          <a:xfrm>
            <a:off x="2466975" y="27908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1266" name="Object 11"/>
          <p:cNvGraphicFramePr>
            <a:graphicFrameLocks noChangeAspect="1"/>
          </p:cNvGraphicFramePr>
          <p:nvPr/>
        </p:nvGraphicFramePr>
        <p:xfrm>
          <a:off x="1676400" y="2705774"/>
          <a:ext cx="7162800" cy="2171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7" r:id="rId4" imgW="4358640" imgH="1322832" progId="Word.Picture.8">
                  <p:embed/>
                </p:oleObj>
              </mc:Choice>
              <mc:Fallback>
                <p:oleObj r:id="rId4" imgW="4358640" imgH="1322832" progId="Word.Picture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705774"/>
                        <a:ext cx="7162800" cy="21710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1676400" y="1962150"/>
            <a:ext cx="5562600" cy="62865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int[][] x = new int[3][4];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B41971-457C-4862-AF49-D82B9899062D}" type="slidenum">
              <a:rPr lang="en-US"/>
              <a:pPr/>
              <a:t>75</a:t>
            </a:fld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400800" cy="990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Lengths of Two-dimensional Arrays, cont.</a:t>
            </a:r>
            <a:endParaRPr lang="en-US" sz="4000" b="1" dirty="0" smtClean="0">
              <a:solidFill>
                <a:srgbClr val="0070C0"/>
              </a:solidFill>
              <a:hlinkClick r:id="rId2" action="ppaction://program"/>
            </a:endParaRP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09750"/>
            <a:ext cx="2590800" cy="2152650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int[][] array = {</a:t>
            </a:r>
          </a:p>
          <a:p>
            <a:pPr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{1, 2, 3},</a:t>
            </a:r>
          </a:p>
          <a:p>
            <a:pPr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{4, 5, 6},</a:t>
            </a:r>
          </a:p>
          <a:p>
            <a:pPr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{7, 8, 9},</a:t>
            </a:r>
          </a:p>
          <a:p>
            <a:pPr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{10, 11, 12}</a:t>
            </a:r>
          </a:p>
          <a:p>
            <a:pPr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Font typeface="Monotype Sorts" pitchFamily="2" charset="2"/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5029200" y="1828800"/>
            <a:ext cx="2438400" cy="2133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array.length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array[0].length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array[1].length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array[2].length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array[3].length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676400" y="4171950"/>
            <a:ext cx="54864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array[4].length     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800" dirty="0" err="1" smtClean="0">
                <a:cs typeface="Times New Roman" pitchFamily="18" charset="0"/>
              </a:rPr>
              <a:t>ArrayIndexOutOfBoundsException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676400" y="2667000"/>
            <a:ext cx="7010400" cy="1143000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rgbClr val="0070C0"/>
                </a:solidFill>
              </a:rPr>
              <a:t>Objects and Classes</a:t>
            </a:r>
            <a:endParaRPr lang="en-US" sz="6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6248400" cy="609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Objects</a:t>
            </a:r>
          </a:p>
        </p:txBody>
      </p:sp>
      <p:sp>
        <p:nvSpPr>
          <p:cNvPr id="305155" name="Rectangle 3"/>
          <p:cNvSpPr>
            <a:spLocks noChangeArrowheads="1"/>
          </p:cNvSpPr>
          <p:nvPr/>
        </p:nvSpPr>
        <p:spPr bwMode="auto">
          <a:xfrm>
            <a:off x="2686050" y="23431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05156" name="Object 4"/>
          <p:cNvGraphicFramePr>
            <a:graphicFrameLocks noChangeAspect="1"/>
          </p:cNvGraphicFramePr>
          <p:nvPr/>
        </p:nvGraphicFramePr>
        <p:xfrm>
          <a:off x="1752600" y="2666999"/>
          <a:ext cx="6400800" cy="368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Picture" r:id="rId3" imgW="3771900" imgH="2171700" progId="Word.Picture.8">
                  <p:embed/>
                </p:oleObj>
              </mc:Choice>
              <mc:Fallback>
                <p:oleObj name="Picture" r:id="rId3" imgW="3771900" imgH="217170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666999"/>
                        <a:ext cx="6400800" cy="368518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76400" y="990600"/>
            <a:ext cx="6629400" cy="1600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/>
              <a:t>An object has both a state and behavior.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/>
              <a:t>The state defines the object, and the</a:t>
            </a:r>
            <a:br>
              <a:rPr lang="en-US" sz="2800" dirty="0" smtClean="0"/>
            </a:br>
            <a:r>
              <a:rPr lang="en-US" sz="2800" dirty="0" smtClean="0"/>
              <a:t>  behavior defines what the object does.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858000" cy="4525963"/>
          </a:xfrm>
        </p:spPr>
        <p:txBody>
          <a:bodyPr/>
          <a:lstStyle/>
          <a:p>
            <a:r>
              <a:rPr lang="en-US" sz="2800" dirty="0" smtClean="0"/>
              <a:t>Classes are constructs that define objects of the same type.</a:t>
            </a:r>
          </a:p>
          <a:p>
            <a:r>
              <a:rPr lang="en-US" sz="2800" dirty="0" smtClean="0"/>
              <a:t>A Java class uses variables to define data fields and methods to define behaviors.</a:t>
            </a:r>
          </a:p>
          <a:p>
            <a:r>
              <a:rPr lang="en-US" sz="2800" dirty="0" smtClean="0"/>
              <a:t>Additionally, a class provides a special type of methods, known as constructors, which are invoked to construct objects from the class. 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6248400" cy="609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Classes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07203" name="Rectangle 3"/>
          <p:cNvSpPr>
            <a:spLocks noChangeArrowheads="1"/>
          </p:cNvSpPr>
          <p:nvPr/>
        </p:nvSpPr>
        <p:spPr bwMode="auto">
          <a:xfrm>
            <a:off x="2686050" y="23431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2800350" y="22860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07206" name="Object 6"/>
          <p:cNvGraphicFramePr>
            <a:graphicFrameLocks noChangeAspect="1"/>
          </p:cNvGraphicFramePr>
          <p:nvPr/>
        </p:nvGraphicFramePr>
        <p:xfrm>
          <a:off x="1447801" y="1364146"/>
          <a:ext cx="7239000" cy="4669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Picture" r:id="rId3" imgW="3543300" imgH="2286000" progId="Word.Picture.8">
                  <p:embed/>
                </p:oleObj>
              </mc:Choice>
              <mc:Fallback>
                <p:oleObj name="Picture" r:id="rId3" imgW="3543300" imgH="228600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1" y="1364146"/>
                        <a:ext cx="7239000" cy="4669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934200" cy="4525963"/>
          </a:xfrm>
        </p:spPr>
        <p:txBody>
          <a:bodyPr/>
          <a:lstStyle/>
          <a:p>
            <a:r>
              <a:rPr lang="en-US" sz="2800" dirty="0" smtClean="0"/>
              <a:t>Java depends on dynamic linking of libraries.</a:t>
            </a:r>
          </a:p>
        </p:txBody>
      </p:sp>
      <p:sp>
        <p:nvSpPr>
          <p:cNvPr id="512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0960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Java Features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90800"/>
            <a:ext cx="59436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6248400" cy="990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Constructors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2971800"/>
            <a:ext cx="3657600" cy="25146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1800" dirty="0">
                <a:latin typeface="Courier New" pitchFamily="49" charset="0"/>
              </a:rPr>
              <a:t>Circle() </a:t>
            </a:r>
            <a:endParaRPr lang="en-US" sz="1800" dirty="0" smtClean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{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1800" dirty="0">
                <a:latin typeface="Courier New" pitchFamily="49" charset="0"/>
              </a:rPr>
              <a:t>Circle(double </a:t>
            </a:r>
            <a:r>
              <a:rPr lang="en-US" sz="1800" dirty="0" err="1">
                <a:latin typeface="Courier New" pitchFamily="49" charset="0"/>
              </a:rPr>
              <a:t>newRadius</a:t>
            </a:r>
            <a:r>
              <a:rPr lang="en-US" sz="1800" dirty="0">
                <a:latin typeface="Courier New" pitchFamily="49" charset="0"/>
              </a:rPr>
              <a:t>) </a:t>
            </a:r>
            <a:endParaRPr lang="en-US" sz="1800" dirty="0" smtClean="0">
              <a:latin typeface="Courier New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{  </a:t>
            </a:r>
            <a:endParaRPr lang="en-US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1800" dirty="0">
                <a:latin typeface="Courier New" pitchFamily="49" charset="0"/>
              </a:rPr>
              <a:t>  radius = </a:t>
            </a:r>
            <a:r>
              <a:rPr lang="en-US" sz="1800" dirty="0" err="1">
                <a:latin typeface="Courier New" pitchFamily="49" charset="0"/>
              </a:rPr>
              <a:t>newRadius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1676400" y="1524000"/>
            <a:ext cx="6324600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Constructors are a special kind of methods that are invoked to construct objects.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Constructors, cont.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marL="233363" indent="-233363">
              <a:lnSpc>
                <a:spcPct val="90000"/>
              </a:lnSpc>
            </a:pPr>
            <a:r>
              <a:rPr lang="en-US" sz="2800" dirty="0" smtClean="0"/>
              <a:t>Constructor name is the same as the class name. </a:t>
            </a:r>
          </a:p>
          <a:p>
            <a:pPr marL="233363" indent="-233363"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Constructors do not have a return type—not even void.</a:t>
            </a:r>
            <a:endParaRPr lang="en-US" sz="2800" dirty="0" smtClean="0"/>
          </a:p>
          <a:p>
            <a:pPr marL="233363" indent="-233363">
              <a:lnSpc>
                <a:spcPct val="90000"/>
              </a:lnSpc>
            </a:pPr>
            <a:r>
              <a:rPr lang="en-US" sz="2800" dirty="0" smtClean="0"/>
              <a:t>Constructors are differentiated by the number and types of their arguments.</a:t>
            </a:r>
          </a:p>
          <a:p>
            <a:pPr marL="571500" lvl="1" indent="-223838">
              <a:lnSpc>
                <a:spcPct val="90000"/>
              </a:lnSpc>
            </a:pPr>
            <a:r>
              <a:rPr lang="en-US" sz="2400" dirty="0" smtClean="0"/>
              <a:t>An example of overloading</a:t>
            </a:r>
            <a:endParaRPr lang="en-US" dirty="0" smtClean="0"/>
          </a:p>
          <a:p>
            <a:pPr marL="233363" indent="-233363">
              <a:lnSpc>
                <a:spcPct val="90000"/>
              </a:lnSpc>
            </a:pPr>
            <a:r>
              <a:rPr lang="en-US" sz="2800" dirty="0" smtClean="0"/>
              <a:t>If you don’t define a constructor, a default one will be created.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Constructors, cont.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marL="233363" indent="-233363"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A constructor with no parameters is referred to as a no-</a:t>
            </a:r>
            <a:r>
              <a:rPr lang="en-US" sz="2800" dirty="0" err="1" smtClean="0">
                <a:cs typeface="Times New Roman" pitchFamily="18" charset="0"/>
              </a:rPr>
              <a:t>arg</a:t>
            </a:r>
            <a:r>
              <a:rPr lang="en-US" sz="2800" dirty="0" smtClean="0">
                <a:cs typeface="Times New Roman" pitchFamily="18" charset="0"/>
              </a:rPr>
              <a:t> constructor.</a:t>
            </a:r>
          </a:p>
          <a:p>
            <a:pPr marL="233363" indent="-233363"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Constructors are invoked using the new operator when an object is created.</a:t>
            </a:r>
          </a:p>
          <a:p>
            <a:pPr marL="233363" indent="-233363"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 Constructors play the role of initializing objects.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Example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4676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public class Circle 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 public static final double PI = 3.14159; // A constant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 public double r;// instance field holds circle’s radius</a:t>
            </a:r>
          </a:p>
          <a:p>
            <a:pPr>
              <a:buFontTx/>
              <a:buNone/>
            </a:pPr>
            <a:endParaRPr lang="en-US" sz="16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 // The constructor method: initialize the radius field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 public Circle(double r) { this.r = r; }   </a:t>
            </a:r>
          </a:p>
          <a:p>
            <a:pPr>
              <a:buFontTx/>
              <a:buNone/>
            </a:pPr>
            <a:endParaRPr lang="en-US" sz="16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 // Constructor to use if no arguments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 public Circle() { r = 1.0; } </a:t>
            </a:r>
          </a:p>
          <a:p>
            <a:pPr>
              <a:buFontTx/>
              <a:buNone/>
            </a:pPr>
            <a:endParaRPr lang="en-US" sz="16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 // The instance methods: compute values based on radius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 public double circumference() { return 2 * PI * r; }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 pitchFamily="49" charset="0"/>
              </a:rPr>
              <a:t>    public double area() { return PI * r*r; }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324600" cy="990600"/>
          </a:xfrm>
        </p:spPr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</a:rPr>
              <a:t>Declaring Object Reference Variables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76400"/>
            <a:ext cx="6629400" cy="44196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dirty="0"/>
              <a:t>To reference an object, assign the object to a reference variable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dirty="0"/>
              <a:t>To declare a reference variable, use </a:t>
            </a:r>
            <a:r>
              <a:rPr lang="en-US" sz="2800" dirty="0" smtClean="0"/>
              <a:t>the syntax:</a:t>
            </a:r>
            <a:endParaRPr lang="en-US" sz="2800" dirty="0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</a:rPr>
              <a:t>ClassName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</a:rPr>
              <a:t>objectRefVar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</a:rPr>
              <a:t>;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90000"/>
              </a:lnSpc>
              <a:buFont typeface="Monotype Sorts" pitchFamily="2" charset="2"/>
              <a:buNone/>
            </a:pPr>
            <a:endParaRPr lang="en-US" sz="2800" dirty="0">
              <a:latin typeface="Book Antiqua" pitchFamily="18" charset="0"/>
            </a:endParaRPr>
          </a:p>
          <a:p>
            <a:pPr marL="0" indent="0" algn="just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dirty="0"/>
              <a:t>Example: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  <a:latin typeface="Courier New" pitchFamily="49" charset="0"/>
              </a:rPr>
              <a:t>Circle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</a:rPr>
              <a:t>myCircle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</a:rPr>
              <a:t>;</a:t>
            </a:r>
            <a:endParaRPr lang="en-US" sz="2400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Creating Objects Using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sz="3000" dirty="0" smtClean="0">
              <a:latin typeface="Courier New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</a:rPr>
              <a:t>new 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</a:rPr>
              <a:t>ClassName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</a:rPr>
              <a:t>();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sz="2800" dirty="0" smtClean="0"/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</a:rPr>
              <a:t>new Circle();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</a:rPr>
              <a:t>new Circle(5.0);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324600" cy="1600200"/>
          </a:xfrm>
        </p:spPr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</a:rPr>
              <a:t>Declaring/Creating Objects</a:t>
            </a:r>
            <a:br>
              <a:rPr lang="en-US" sz="4000" b="1" dirty="0">
                <a:solidFill>
                  <a:srgbClr val="0070C0"/>
                </a:solidFill>
              </a:rPr>
            </a:br>
            <a:r>
              <a:rPr lang="en-US" sz="4000" b="1" dirty="0">
                <a:solidFill>
                  <a:srgbClr val="0070C0"/>
                </a:solidFill>
              </a:rPr>
              <a:t>in a Single Step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133600"/>
            <a:ext cx="7239000" cy="2590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</a:rPr>
              <a:t>ClassName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</a:rPr>
              <a:t>objectRefVar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</a:rPr>
              <a:t> = new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</a:rPr>
              <a:t>ClassName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</a:rPr>
              <a:t>();</a:t>
            </a:r>
          </a:p>
          <a:p>
            <a:endParaRPr lang="en-US" sz="2800" dirty="0"/>
          </a:p>
          <a:p>
            <a:pPr>
              <a:buFont typeface="Monotype Sorts" pitchFamily="2" charset="2"/>
              <a:buNone/>
            </a:pPr>
            <a:r>
              <a:rPr lang="en-US" sz="2800" dirty="0"/>
              <a:t>Example:</a:t>
            </a:r>
          </a:p>
          <a:p>
            <a:pPr algn="just"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  <a:latin typeface="Courier New" pitchFamily="49" charset="0"/>
              </a:rPr>
              <a:t>Circle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</a:rPr>
              <a:t>myCircle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</a:rPr>
              <a:t> = new Circle();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</a:rPr>
              <a:t>Accessing Objects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371600"/>
            <a:ext cx="6781800" cy="4953000"/>
          </a:xfrm>
        </p:spPr>
        <p:txBody>
          <a:bodyPr/>
          <a:lstStyle/>
          <a:p>
            <a:r>
              <a:rPr lang="en-US" sz="2800" dirty="0"/>
              <a:t>Referencing the object’s </a:t>
            </a:r>
            <a:r>
              <a:rPr lang="en-US" sz="2800" dirty="0" smtClean="0"/>
              <a:t>data: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</a:rPr>
              <a:t>objectRefVar.data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</a:rPr>
              <a:t>myCircle.radius</a:t>
            </a:r>
            <a:endParaRPr lang="en-US" sz="2000" i="1" dirty="0">
              <a:solidFill>
                <a:srgbClr val="0070C0"/>
              </a:solidFill>
              <a:latin typeface="Book Antiqua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sz="2800" dirty="0"/>
          </a:p>
          <a:p>
            <a:r>
              <a:rPr lang="en-US" sz="2800" dirty="0"/>
              <a:t>Invoking the object’s method:</a:t>
            </a:r>
          </a:p>
          <a:p>
            <a:pPr>
              <a:buFont typeface="Monotype Sorts" pitchFamily="2" charset="2"/>
              <a:buNone/>
            </a:pPr>
            <a:r>
              <a:rPr lang="en-US" sz="2800" dirty="0"/>
              <a:t>     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</a:rPr>
              <a:t>objectRefVar.methodName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</a:rPr>
              <a:t>(arguments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</a:rPr>
              <a:t>)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i="1" dirty="0">
                <a:solidFill>
                  <a:srgbClr val="0070C0"/>
                </a:solidFill>
                <a:latin typeface="Book Antiqua" pitchFamily="18" charset="0"/>
              </a:rPr>
              <a:t>      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</a:rPr>
              <a:t>myCircle.findArea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</a:rPr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87</a:t>
            </a:fld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Visibility Modifiers and </a:t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4000" b="1" dirty="0" err="1" smtClean="0">
                <a:solidFill>
                  <a:srgbClr val="0070C0"/>
                </a:solidFill>
              </a:rPr>
              <a:t>Accessor</a:t>
            </a:r>
            <a:r>
              <a:rPr lang="en-US" sz="4000" b="1" dirty="0" smtClean="0">
                <a:solidFill>
                  <a:srgbClr val="0070C0"/>
                </a:solidFill>
              </a:rPr>
              <a:t>/</a:t>
            </a:r>
            <a:r>
              <a:rPr lang="en-US" sz="4000" b="1" dirty="0" err="1" smtClean="0">
                <a:solidFill>
                  <a:srgbClr val="0070C0"/>
                </a:solidFill>
              </a:rPr>
              <a:t>Mutator</a:t>
            </a:r>
            <a:r>
              <a:rPr lang="en-US" sz="4000" b="1" dirty="0" smtClean="0">
                <a:solidFill>
                  <a:srgbClr val="0070C0"/>
                </a:solidFill>
              </a:rPr>
              <a:t> Methods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7010400" cy="4373563"/>
          </a:xfrm>
        </p:spPr>
        <p:txBody>
          <a:bodyPr/>
          <a:lstStyle/>
          <a:p>
            <a:r>
              <a:rPr lang="en-US" sz="2800" dirty="0" smtClean="0"/>
              <a:t>By default, the class, variable, or method can be accessed by any class in the same package.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public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: </a:t>
            </a:r>
            <a:r>
              <a:rPr lang="en-US" sz="2800" dirty="0" smtClean="0"/>
              <a:t>The class, data, or method is visible to any class in any package. </a:t>
            </a:r>
            <a:endParaRPr lang="en-US" sz="28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private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</a:rPr>
              <a:t>: </a:t>
            </a:r>
            <a:r>
              <a:rPr lang="en-US" sz="2400" dirty="0" smtClean="0"/>
              <a:t>The data or methods can be accessed only by the declaring class.</a:t>
            </a:r>
          </a:p>
          <a:p>
            <a:pPr marL="449263" indent="-449263">
              <a:buClr>
                <a:schemeClr val="tx2"/>
              </a:buClr>
              <a:buSzPct val="75000"/>
              <a:buNone/>
            </a:pPr>
            <a:r>
              <a:rPr lang="en-US" sz="2400" dirty="0" smtClean="0"/>
              <a:t>	The get and set methods are used to read and modify private properties.	</a:t>
            </a:r>
            <a:endParaRPr lang="en-US" sz="2400" dirty="0" smtClean="0">
              <a:latin typeface="Courier New" pitchFamily="49" charset="0"/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88</a:t>
            </a:fld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Why Data Fields Should Be private?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7010400" cy="4297363"/>
          </a:xfrm>
        </p:spPr>
        <p:txBody>
          <a:bodyPr/>
          <a:lstStyle/>
          <a:p>
            <a:r>
              <a:rPr lang="en-US" dirty="0" smtClean="0"/>
              <a:t>To protect data.</a:t>
            </a:r>
          </a:p>
          <a:p>
            <a:r>
              <a:rPr lang="en-US" dirty="0" smtClean="0"/>
              <a:t>To make class easy to maintain.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89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248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API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i="1" dirty="0" smtClean="0"/>
              <a:t>application program interface (API) contains predefined classes and interfaces for developing Java </a:t>
            </a:r>
            <a:r>
              <a:rPr lang="en-US" sz="2800" dirty="0" smtClean="0"/>
              <a:t>programs. </a:t>
            </a:r>
          </a:p>
          <a:p>
            <a:endParaRPr lang="en-US" sz="2800" dirty="0" smtClean="0">
              <a:ea typeface="+mn-ea"/>
            </a:endParaRPr>
          </a:p>
          <a:p>
            <a:r>
              <a:rPr lang="en-US" sz="2400" dirty="0" smtClean="0"/>
              <a:t>The Java language specification is stable, but the API is still expanding.</a:t>
            </a:r>
            <a:endParaRPr lang="en-US" sz="2400" dirty="0" smtClean="0"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Java Scoping Visibility</a:t>
            </a: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639888"/>
            <a:ext cx="3657600" cy="467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52400"/>
            <a:ext cx="3429000" cy="457200"/>
          </a:xfrm>
        </p:spPr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</a:rPr>
              <a:t>Example</a:t>
            </a:r>
          </a:p>
        </p:txBody>
      </p:sp>
      <p:sp>
        <p:nvSpPr>
          <p:cNvPr id="321539" name="Rectangle 3"/>
          <p:cNvSpPr>
            <a:spLocks noChangeArrowheads="1"/>
          </p:cNvSpPr>
          <p:nvPr/>
        </p:nvSpPr>
        <p:spPr bwMode="auto">
          <a:xfrm>
            <a:off x="1066800" y="685800"/>
            <a:ext cx="4114800" cy="457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1600" dirty="0">
                <a:cs typeface="Courier New" pitchFamily="49" charset="0"/>
              </a:rPr>
              <a:t>public class Student {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private int id;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private </a:t>
            </a:r>
            <a:r>
              <a:rPr lang="en-US" sz="1600" dirty="0" err="1">
                <a:cs typeface="Courier New" pitchFamily="49" charset="0"/>
              </a:rPr>
              <a:t>BirthDate</a:t>
            </a:r>
            <a:r>
              <a:rPr lang="en-US" sz="1600" dirty="0">
                <a:cs typeface="Courier New" pitchFamily="49" charset="0"/>
              </a:rPr>
              <a:t> </a:t>
            </a:r>
            <a:r>
              <a:rPr lang="en-US" sz="1600" dirty="0" err="1">
                <a:cs typeface="Courier New" pitchFamily="49" charset="0"/>
              </a:rPr>
              <a:t>birthDate</a:t>
            </a:r>
            <a:r>
              <a:rPr lang="en-US" sz="1600" dirty="0">
                <a:cs typeface="Courier New" pitchFamily="49" charset="0"/>
              </a:rPr>
              <a:t>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/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public Student(int </a:t>
            </a:r>
            <a:r>
              <a:rPr lang="en-US" sz="1600" dirty="0" err="1">
                <a:cs typeface="Courier New" pitchFamily="49" charset="0"/>
              </a:rPr>
              <a:t>ssn</a:t>
            </a:r>
            <a:r>
              <a:rPr lang="en-US" sz="1600" dirty="0">
                <a:cs typeface="Courier New" pitchFamily="49" charset="0"/>
              </a:rPr>
              <a:t>, int year, int month, int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     day) {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  id = </a:t>
            </a:r>
            <a:r>
              <a:rPr lang="en-US" sz="1600" dirty="0" err="1">
                <a:cs typeface="Courier New" pitchFamily="49" charset="0"/>
              </a:rPr>
              <a:t>ssn</a:t>
            </a:r>
            <a:r>
              <a:rPr lang="en-US" sz="1600" dirty="0">
                <a:cs typeface="Courier New" pitchFamily="49" charset="0"/>
              </a:rPr>
              <a:t>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  </a:t>
            </a:r>
            <a:r>
              <a:rPr lang="en-US" sz="1600" dirty="0" err="1">
                <a:cs typeface="Courier New" pitchFamily="49" charset="0"/>
              </a:rPr>
              <a:t>birthDate</a:t>
            </a:r>
            <a:r>
              <a:rPr lang="en-US" sz="1600" dirty="0">
                <a:cs typeface="Courier New" pitchFamily="49" charset="0"/>
              </a:rPr>
              <a:t> = new </a:t>
            </a:r>
            <a:r>
              <a:rPr lang="en-US" sz="1600" dirty="0" err="1">
                <a:cs typeface="Courier New" pitchFamily="49" charset="0"/>
              </a:rPr>
              <a:t>BirthDate</a:t>
            </a:r>
            <a:r>
              <a:rPr lang="en-US" sz="1600" dirty="0">
                <a:cs typeface="Courier New" pitchFamily="49" charset="0"/>
              </a:rPr>
              <a:t>(year, month, day);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}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/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public int </a:t>
            </a:r>
            <a:r>
              <a:rPr lang="en-US" sz="1600" dirty="0" err="1">
                <a:cs typeface="Courier New" pitchFamily="49" charset="0"/>
              </a:rPr>
              <a:t>getId</a:t>
            </a:r>
            <a:r>
              <a:rPr lang="en-US" sz="1600" dirty="0">
                <a:cs typeface="Courier New" pitchFamily="49" charset="0"/>
              </a:rPr>
              <a:t>() {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  return id;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}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/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public </a:t>
            </a:r>
            <a:r>
              <a:rPr lang="en-US" sz="1600" dirty="0" err="1">
                <a:cs typeface="Courier New" pitchFamily="49" charset="0"/>
              </a:rPr>
              <a:t>BirthDate</a:t>
            </a:r>
            <a:r>
              <a:rPr lang="en-US" sz="1600" dirty="0">
                <a:cs typeface="Courier New" pitchFamily="49" charset="0"/>
              </a:rPr>
              <a:t> </a:t>
            </a:r>
            <a:r>
              <a:rPr lang="en-US" sz="1600" dirty="0" err="1">
                <a:cs typeface="Courier New" pitchFamily="49" charset="0"/>
              </a:rPr>
              <a:t>getBirthDate</a:t>
            </a:r>
            <a:r>
              <a:rPr lang="en-US" sz="1600" dirty="0">
                <a:cs typeface="Courier New" pitchFamily="49" charset="0"/>
              </a:rPr>
              <a:t>() {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  return </a:t>
            </a:r>
            <a:r>
              <a:rPr lang="en-US" sz="1600" dirty="0" err="1">
                <a:cs typeface="Courier New" pitchFamily="49" charset="0"/>
              </a:rPr>
              <a:t>birthDate</a:t>
            </a:r>
            <a:r>
              <a:rPr lang="en-US" sz="1600" dirty="0">
                <a:cs typeface="Courier New" pitchFamily="49" charset="0"/>
              </a:rPr>
              <a:t>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}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}</a:t>
            </a:r>
          </a:p>
        </p:txBody>
      </p:sp>
      <p:sp>
        <p:nvSpPr>
          <p:cNvPr id="321540" name="Rectangle 4"/>
          <p:cNvSpPr>
            <a:spLocks noChangeArrowheads="1"/>
          </p:cNvSpPr>
          <p:nvPr/>
        </p:nvSpPr>
        <p:spPr bwMode="auto">
          <a:xfrm>
            <a:off x="5257800" y="685800"/>
            <a:ext cx="3048000" cy="403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1600" dirty="0">
                <a:cs typeface="Courier New" pitchFamily="49" charset="0"/>
              </a:rPr>
              <a:t>public class </a:t>
            </a:r>
            <a:r>
              <a:rPr lang="en-US" sz="1600" dirty="0" err="1">
                <a:cs typeface="Courier New" pitchFamily="49" charset="0"/>
              </a:rPr>
              <a:t>BirthDate</a:t>
            </a:r>
            <a:r>
              <a:rPr lang="en-US" sz="1600" dirty="0">
                <a:cs typeface="Courier New" pitchFamily="49" charset="0"/>
              </a:rPr>
              <a:t> {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private int year;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private int month;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private int day;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public </a:t>
            </a:r>
            <a:r>
              <a:rPr lang="en-US" sz="1600" dirty="0" err="1">
                <a:cs typeface="Courier New" pitchFamily="49" charset="0"/>
              </a:rPr>
              <a:t>BirthDate</a:t>
            </a:r>
            <a:r>
              <a:rPr lang="en-US" sz="1600" dirty="0">
                <a:cs typeface="Courier New" pitchFamily="49" charset="0"/>
              </a:rPr>
              <a:t>(int </a:t>
            </a:r>
            <a:r>
              <a:rPr lang="en-US" sz="1600" dirty="0" err="1">
                <a:cs typeface="Courier New" pitchFamily="49" charset="0"/>
              </a:rPr>
              <a:t>newYear</a:t>
            </a:r>
            <a:r>
              <a:rPr lang="en-US" sz="1600" dirty="0">
                <a:cs typeface="Courier New" pitchFamily="49" charset="0"/>
              </a:rPr>
              <a:t>, 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     int </a:t>
            </a:r>
            <a:r>
              <a:rPr lang="en-US" sz="1600" dirty="0" err="1">
                <a:cs typeface="Courier New" pitchFamily="49" charset="0"/>
              </a:rPr>
              <a:t>newMonth</a:t>
            </a:r>
            <a:r>
              <a:rPr lang="en-US" sz="1600" dirty="0">
                <a:cs typeface="Courier New" pitchFamily="49" charset="0"/>
              </a:rPr>
              <a:t>, int </a:t>
            </a:r>
            <a:r>
              <a:rPr lang="en-US" sz="1600" dirty="0" err="1">
                <a:cs typeface="Courier New" pitchFamily="49" charset="0"/>
              </a:rPr>
              <a:t>newDay</a:t>
            </a:r>
            <a:r>
              <a:rPr lang="en-US" sz="1600" dirty="0">
                <a:cs typeface="Courier New" pitchFamily="49" charset="0"/>
              </a:rPr>
              <a:t>) {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  year = </a:t>
            </a:r>
            <a:r>
              <a:rPr lang="en-US" sz="1600" dirty="0" err="1">
                <a:cs typeface="Courier New" pitchFamily="49" charset="0"/>
              </a:rPr>
              <a:t>newYear</a:t>
            </a:r>
            <a:r>
              <a:rPr lang="en-US" sz="1600" dirty="0">
                <a:cs typeface="Courier New" pitchFamily="49" charset="0"/>
              </a:rPr>
              <a:t>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  month = </a:t>
            </a:r>
            <a:r>
              <a:rPr lang="en-US" sz="1600" dirty="0" err="1">
                <a:cs typeface="Courier New" pitchFamily="49" charset="0"/>
              </a:rPr>
              <a:t>newMonth</a:t>
            </a:r>
            <a:r>
              <a:rPr lang="en-US" sz="1600" dirty="0">
                <a:cs typeface="Courier New" pitchFamily="49" charset="0"/>
              </a:rPr>
              <a:t>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  day = </a:t>
            </a:r>
            <a:r>
              <a:rPr lang="en-US" sz="1600" dirty="0" err="1">
                <a:cs typeface="Courier New" pitchFamily="49" charset="0"/>
              </a:rPr>
              <a:t>newDay</a:t>
            </a:r>
            <a:r>
              <a:rPr lang="en-US" sz="1600" dirty="0">
                <a:cs typeface="Courier New" pitchFamily="49" charset="0"/>
              </a:rPr>
              <a:t>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}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public void </a:t>
            </a:r>
            <a:r>
              <a:rPr lang="en-US" sz="1600" dirty="0" err="1">
                <a:cs typeface="Courier New" pitchFamily="49" charset="0"/>
              </a:rPr>
              <a:t>setYear</a:t>
            </a:r>
            <a:r>
              <a:rPr lang="en-US" sz="1600" dirty="0">
                <a:cs typeface="Courier New" pitchFamily="49" charset="0"/>
              </a:rPr>
              <a:t>(int </a:t>
            </a:r>
            <a:r>
              <a:rPr lang="en-US" sz="1600" dirty="0" err="1">
                <a:cs typeface="Courier New" pitchFamily="49" charset="0"/>
              </a:rPr>
              <a:t>newYear</a:t>
            </a:r>
            <a:r>
              <a:rPr lang="en-US" sz="1600" dirty="0">
                <a:cs typeface="Courier New" pitchFamily="49" charset="0"/>
              </a:rPr>
              <a:t>) {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  year = </a:t>
            </a:r>
            <a:r>
              <a:rPr lang="en-US" sz="1600" dirty="0" err="1">
                <a:cs typeface="Courier New" pitchFamily="49" charset="0"/>
              </a:rPr>
              <a:t>newYear</a:t>
            </a:r>
            <a:r>
              <a:rPr lang="en-US" sz="1600" dirty="0">
                <a:cs typeface="Courier New" pitchFamily="49" charset="0"/>
              </a:rPr>
              <a:t>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}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}</a:t>
            </a:r>
          </a:p>
        </p:txBody>
      </p:sp>
      <p:sp>
        <p:nvSpPr>
          <p:cNvPr id="321541" name="Rectangle 5"/>
          <p:cNvSpPr>
            <a:spLocks noChangeArrowheads="1"/>
          </p:cNvSpPr>
          <p:nvPr/>
        </p:nvSpPr>
        <p:spPr bwMode="auto">
          <a:xfrm>
            <a:off x="3352800" y="4648200"/>
            <a:ext cx="5715000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1600" dirty="0">
                <a:cs typeface="Courier New" pitchFamily="49" charset="0"/>
              </a:rPr>
              <a:t>public class Test {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public static void main(String[] args) {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  Student </a:t>
            </a:r>
            <a:r>
              <a:rPr lang="en-US" sz="1600" dirty="0" err="1">
                <a:cs typeface="Courier New" pitchFamily="49" charset="0"/>
              </a:rPr>
              <a:t>student</a:t>
            </a:r>
            <a:r>
              <a:rPr lang="en-US" sz="1600" dirty="0">
                <a:cs typeface="Courier New" pitchFamily="49" charset="0"/>
              </a:rPr>
              <a:t> = new Student(111223333, 1970, 5, 3);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  </a:t>
            </a:r>
            <a:r>
              <a:rPr lang="en-US" sz="1600" dirty="0" err="1">
                <a:cs typeface="Courier New" pitchFamily="49" charset="0"/>
              </a:rPr>
              <a:t>BirthDate</a:t>
            </a:r>
            <a:r>
              <a:rPr lang="en-US" sz="1600" dirty="0">
                <a:cs typeface="Courier New" pitchFamily="49" charset="0"/>
              </a:rPr>
              <a:t> date = </a:t>
            </a:r>
            <a:r>
              <a:rPr lang="en-US" sz="1600" dirty="0" err="1">
                <a:cs typeface="Courier New" pitchFamily="49" charset="0"/>
              </a:rPr>
              <a:t>student.getBirthDate</a:t>
            </a:r>
            <a:r>
              <a:rPr lang="en-US" sz="1600" dirty="0">
                <a:cs typeface="Courier New" pitchFamily="49" charset="0"/>
              </a:rPr>
              <a:t>();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  </a:t>
            </a:r>
            <a:r>
              <a:rPr lang="en-US" sz="1600" dirty="0" err="1">
                <a:cs typeface="Courier New" pitchFamily="49" charset="0"/>
              </a:rPr>
              <a:t>date.setYear</a:t>
            </a:r>
            <a:r>
              <a:rPr lang="en-US" sz="1600" dirty="0">
                <a:cs typeface="Courier New" pitchFamily="49" charset="0"/>
              </a:rPr>
              <a:t>(2010); // Now the student birth year is changed!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  }</a:t>
            </a:r>
            <a:br>
              <a:rPr lang="en-US" sz="1600" dirty="0">
                <a:cs typeface="Courier New" pitchFamily="49" charset="0"/>
              </a:rPr>
            </a:br>
            <a:r>
              <a:rPr lang="en-US" sz="1600" dirty="0">
                <a:cs typeface="Courier New" pitchFamily="49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91</a:t>
            </a:fld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Instance </a:t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 Variables, and Methods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705600" cy="4525963"/>
          </a:xfrm>
        </p:spPr>
        <p:txBody>
          <a:bodyPr/>
          <a:lstStyle/>
          <a:p>
            <a:r>
              <a:rPr lang="en-US" dirty="0" smtClean="0"/>
              <a:t>Instance variables belong to a specific instance.</a:t>
            </a:r>
          </a:p>
          <a:p>
            <a:r>
              <a:rPr lang="en-US" dirty="0" smtClean="0"/>
              <a:t>Instance methods are invoked by an instance of the class.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92</a:t>
            </a:fld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324600" cy="1295400"/>
          </a:xfrm>
        </p:spPr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</a:rPr>
              <a:t>Scope of Variables</a:t>
            </a:r>
            <a:endParaRPr lang="en-US" sz="4000" b="1" dirty="0">
              <a:solidFill>
                <a:srgbClr val="0070C0"/>
              </a:solidFill>
              <a:hlinkClick r:id="rId2" action="ppaction://program"/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752600"/>
            <a:ext cx="6781800" cy="4419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/>
              <a:t>The scope of instance and class variables is the entire class. They can be declared anywhere inside a class.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 The scope of a local variable starts from its declaration and continues to the end of the block that contains the variable. A local variable must be initialized explicitly before it can be used.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93</a:t>
            </a:fld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324600" cy="762000"/>
          </a:xfrm>
        </p:spPr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</a:rPr>
              <a:t>The </a:t>
            </a:r>
            <a:r>
              <a:rPr lang="en-US" sz="4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4000" b="1" dirty="0">
                <a:solidFill>
                  <a:srgbClr val="0070C0"/>
                </a:solidFill>
              </a:rPr>
              <a:t> Keyword </a:t>
            </a:r>
            <a:endParaRPr lang="en-US" sz="4000" b="1" dirty="0">
              <a:solidFill>
                <a:srgbClr val="0070C0"/>
              </a:solidFill>
              <a:hlinkClick r:id="rId2" action="ppaction://program"/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752600"/>
            <a:ext cx="6781800" cy="4419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/>
              <a:t>Use this to refer to the object that invokes the instance method.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Use this to refer to an instance data field.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Use this to invoke an overloaded constructor of the same class.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94</a:t>
            </a:fld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324600" cy="1066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Example</a:t>
            </a:r>
            <a:endParaRPr lang="en-US" sz="4000" b="1" dirty="0">
              <a:solidFill>
                <a:srgbClr val="0070C0"/>
              </a:solidFill>
              <a:hlinkClick r:id="rId3" action="ppaction://program"/>
            </a:endParaRPr>
          </a:p>
        </p:txBody>
      </p:sp>
      <p:sp>
        <p:nvSpPr>
          <p:cNvPr id="310275" name="Rectangle 3"/>
          <p:cNvSpPr>
            <a:spLocks noChangeArrowheads="1"/>
          </p:cNvSpPr>
          <p:nvPr/>
        </p:nvSpPr>
        <p:spPr bwMode="auto">
          <a:xfrm>
            <a:off x="2047875" y="26098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0278" name="Rectangle 6"/>
          <p:cNvSpPr>
            <a:spLocks noChangeArrowheads="1"/>
          </p:cNvSpPr>
          <p:nvPr/>
        </p:nvSpPr>
        <p:spPr bwMode="auto">
          <a:xfrm>
            <a:off x="2919413" y="24336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0280" name="Rectangle 8"/>
          <p:cNvSpPr>
            <a:spLocks noChangeArrowheads="1"/>
          </p:cNvSpPr>
          <p:nvPr/>
        </p:nvSpPr>
        <p:spPr bwMode="auto">
          <a:xfrm>
            <a:off x="2871788" y="24336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10279" name="Object 7"/>
          <p:cNvGraphicFramePr>
            <a:graphicFrameLocks noChangeAspect="1"/>
          </p:cNvGraphicFramePr>
          <p:nvPr/>
        </p:nvGraphicFramePr>
        <p:xfrm>
          <a:off x="1524000" y="1828800"/>
          <a:ext cx="6477000" cy="37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7" r:id="rId4" imgW="3398520" imgH="1990344" progId="Word.Picture.8">
                  <p:embed/>
                </p:oleObj>
              </mc:Choice>
              <mc:Fallback>
                <p:oleObj r:id="rId4" imgW="3398520" imgH="1990344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28800"/>
                        <a:ext cx="6477000" cy="3791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95</a:t>
            </a:fld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248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Questions</a:t>
            </a:r>
            <a:endParaRPr lang="en-US" sz="4000" b="1" dirty="0" smtClean="0">
              <a:solidFill>
                <a:srgbClr val="0070C0"/>
              </a:solidFill>
            </a:endParaRPr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590800"/>
            <a:ext cx="2066925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FC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2379</TotalTime>
  <Words>3417</Words>
  <Application>Microsoft Office PowerPoint</Application>
  <PresentationFormat>On-screen Show (4:3)</PresentationFormat>
  <Paragraphs>788</Paragraphs>
  <Slides>96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96</vt:i4>
      </vt:variant>
    </vt:vector>
  </HeadingPairs>
  <TitlesOfParts>
    <vt:vector size="99" baseType="lpstr">
      <vt:lpstr>BFCI</vt:lpstr>
      <vt:lpstr>Picture</vt:lpstr>
      <vt:lpstr>Microsoft Word Picture</vt:lpstr>
      <vt:lpstr>JAVA BASICS </vt:lpstr>
      <vt:lpstr>Getting Started</vt:lpstr>
      <vt:lpstr>To run java program</vt:lpstr>
      <vt:lpstr>What is needed</vt:lpstr>
      <vt:lpstr>Java virtual machine</vt:lpstr>
      <vt:lpstr>Java Features</vt:lpstr>
      <vt:lpstr>Java Features</vt:lpstr>
      <vt:lpstr>Java Features</vt:lpstr>
      <vt:lpstr>API </vt:lpstr>
      <vt:lpstr>API Editions</vt:lpstr>
      <vt:lpstr>API Editions</vt:lpstr>
      <vt:lpstr>Java IDE Tools</vt:lpstr>
      <vt:lpstr>Characteristics of Java</vt:lpstr>
      <vt:lpstr>A Simple Java Program</vt:lpstr>
      <vt:lpstr>Anatomy of a Java Program</vt:lpstr>
      <vt:lpstr>Naming Conventions</vt:lpstr>
      <vt:lpstr>Standard Output</vt:lpstr>
      <vt:lpstr>Identifiers</vt:lpstr>
      <vt:lpstr>Note</vt:lpstr>
      <vt:lpstr>Variables</vt:lpstr>
      <vt:lpstr>Variable Declarations</vt:lpstr>
      <vt:lpstr>Variable Declarations, cont.</vt:lpstr>
      <vt:lpstr>Variable Declaration Example</vt:lpstr>
      <vt:lpstr>Constants</vt:lpstr>
      <vt:lpstr>PowerPoint Presentation</vt:lpstr>
      <vt:lpstr>Integers</vt:lpstr>
      <vt:lpstr>Floating Point</vt:lpstr>
      <vt:lpstr>Characters</vt:lpstr>
      <vt:lpstr>Boolean</vt:lpstr>
      <vt:lpstr>Numeric Type Conversion</vt:lpstr>
      <vt:lpstr>Conversion Rules</vt:lpstr>
      <vt:lpstr>Type Casting</vt:lpstr>
      <vt:lpstr>Data Type Conversion Examples</vt:lpstr>
      <vt:lpstr>PowerPoint Presentation</vt:lpstr>
      <vt:lpstr>Basic Arithmetic Operators</vt:lpstr>
      <vt:lpstr>Combined Assignment Operators</vt:lpstr>
      <vt:lpstr>Operator Precedence</vt:lpstr>
      <vt:lpstr>Increment and Decrement Operators</vt:lpstr>
      <vt:lpstr>Increment and Decrement Operators, cont.</vt:lpstr>
      <vt:lpstr>Comparison Operators</vt:lpstr>
      <vt:lpstr>Boolean Operators</vt:lpstr>
      <vt:lpstr>PowerPoint Presentation</vt:lpstr>
      <vt:lpstr>if Statement</vt:lpstr>
      <vt:lpstr>if...else Statement</vt:lpstr>
      <vt:lpstr>if...else Statement Example</vt:lpstr>
      <vt:lpstr>Multiple Alternative  if Statements</vt:lpstr>
      <vt:lpstr>switch Statements</vt:lpstr>
      <vt:lpstr>while Loop</vt:lpstr>
      <vt:lpstr>do-while Loop</vt:lpstr>
      <vt:lpstr>for Loops</vt:lpstr>
      <vt:lpstr>PowerPoint Presentation</vt:lpstr>
      <vt:lpstr>Methods</vt:lpstr>
      <vt:lpstr>Methods</vt:lpstr>
      <vt:lpstr>Methods</vt:lpstr>
      <vt:lpstr>Benefits of Methods</vt:lpstr>
      <vt:lpstr>Calling a Method</vt:lpstr>
      <vt:lpstr>Overloading Methods</vt:lpstr>
      <vt:lpstr>Overloading Methods, Cont.</vt:lpstr>
      <vt:lpstr>Example</vt:lpstr>
      <vt:lpstr>Scope of Local Variables</vt:lpstr>
      <vt:lpstr>Strings</vt:lpstr>
      <vt:lpstr>Arrays</vt:lpstr>
      <vt:lpstr>Arrays</vt:lpstr>
      <vt:lpstr>Arrays</vt:lpstr>
      <vt:lpstr>Arrays</vt:lpstr>
      <vt:lpstr>Arrays</vt:lpstr>
      <vt:lpstr>Example</vt:lpstr>
      <vt:lpstr>Array Initializers</vt:lpstr>
      <vt:lpstr>Passing Arrays to Methods</vt:lpstr>
      <vt:lpstr>Returning an Array from a Method</vt:lpstr>
      <vt:lpstr>Two-dimensional Arrays</vt:lpstr>
      <vt:lpstr>Declaring Variables of Two-dimensional Arrays and Creating Two-dimensional Arrays </vt:lpstr>
      <vt:lpstr>Declaring, Creating, and Initializing Using Shorthand Notations</vt:lpstr>
      <vt:lpstr>Lengths of Two-dimensional Arrays</vt:lpstr>
      <vt:lpstr>Lengths of Two-dimensional Arrays, cont.</vt:lpstr>
      <vt:lpstr>Objects and Classes</vt:lpstr>
      <vt:lpstr>Objects</vt:lpstr>
      <vt:lpstr>Classes</vt:lpstr>
      <vt:lpstr>Classes</vt:lpstr>
      <vt:lpstr>Constructors</vt:lpstr>
      <vt:lpstr>Constructors, cont.</vt:lpstr>
      <vt:lpstr>Constructors, cont.</vt:lpstr>
      <vt:lpstr>Example</vt:lpstr>
      <vt:lpstr>Declaring Object Reference Variables</vt:lpstr>
      <vt:lpstr>Creating Objects Using Constructors</vt:lpstr>
      <vt:lpstr>Declaring/Creating Objects in a Single Step</vt:lpstr>
      <vt:lpstr>Accessing Objects</vt:lpstr>
      <vt:lpstr>Visibility Modifiers and  Accessor/Mutator Methods</vt:lpstr>
      <vt:lpstr>Why Data Fields Should Be private?</vt:lpstr>
      <vt:lpstr>Java Scoping Visibility</vt:lpstr>
      <vt:lpstr>Example</vt:lpstr>
      <vt:lpstr>Instance   Variables, and Methods </vt:lpstr>
      <vt:lpstr>Scope of Variables</vt:lpstr>
      <vt:lpstr>The this Keyword </vt:lpstr>
      <vt:lpstr>Example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lamiaa</dc:creator>
  <cp:lastModifiedBy>amr</cp:lastModifiedBy>
  <cp:revision>242</cp:revision>
  <dcterms:created xsi:type="dcterms:W3CDTF">2006-08-16T00:00:00Z</dcterms:created>
  <dcterms:modified xsi:type="dcterms:W3CDTF">2013-09-29T00:29:28Z</dcterms:modified>
</cp:coreProperties>
</file>